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media/image18.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1"/>
  </p:sldMasterIdLst>
  <p:notesMasterIdLst>
    <p:notesMasterId r:id="rId39"/>
  </p:notesMasterIdLst>
  <p:sldIdLst>
    <p:sldId id="256" r:id="rId2"/>
    <p:sldId id="268" r:id="rId3"/>
    <p:sldId id="261" r:id="rId4"/>
    <p:sldId id="262" r:id="rId5"/>
    <p:sldId id="280" r:id="rId6"/>
    <p:sldId id="281" r:id="rId7"/>
    <p:sldId id="282" r:id="rId8"/>
    <p:sldId id="283" r:id="rId9"/>
    <p:sldId id="284" r:id="rId10"/>
    <p:sldId id="285" r:id="rId11"/>
    <p:sldId id="286" r:id="rId12"/>
    <p:sldId id="287" r:id="rId13"/>
    <p:sldId id="288" r:id="rId14"/>
    <p:sldId id="289" r:id="rId15"/>
    <p:sldId id="263" r:id="rId16"/>
    <p:sldId id="290" r:id="rId17"/>
    <p:sldId id="258" r:id="rId18"/>
    <p:sldId id="291" r:id="rId19"/>
    <p:sldId id="292" r:id="rId20"/>
    <p:sldId id="259" r:id="rId21"/>
    <p:sldId id="260" r:id="rId22"/>
    <p:sldId id="264" r:id="rId23"/>
    <p:sldId id="269" r:id="rId24"/>
    <p:sldId id="293" r:id="rId25"/>
    <p:sldId id="294" r:id="rId26"/>
    <p:sldId id="295" r:id="rId27"/>
    <p:sldId id="265" r:id="rId28"/>
    <p:sldId id="266" r:id="rId29"/>
    <p:sldId id="271" r:id="rId30"/>
    <p:sldId id="272" r:id="rId31"/>
    <p:sldId id="273" r:id="rId32"/>
    <p:sldId id="274" r:id="rId33"/>
    <p:sldId id="275" r:id="rId34"/>
    <p:sldId id="297" r:id="rId35"/>
    <p:sldId id="296" r:id="rId36"/>
    <p:sldId id="277" r:id="rId37"/>
    <p:sldId id="27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6647" autoAdjust="0"/>
  </p:normalViewPr>
  <p:slideViewPr>
    <p:cSldViewPr snapToGrid="0">
      <p:cViewPr varScale="1">
        <p:scale>
          <a:sx n="80" d="100"/>
          <a:sy n="80" d="100"/>
        </p:scale>
        <p:origin x="978"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504E7A-A397-4898-833E-BDD0D342AF31}"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65590457-7E08-4495-8F95-443BA701CE46}">
      <dgm:prSet phldrT="[Text]"/>
      <dgm:spPr/>
      <dgm:t>
        <a:bodyPr/>
        <a:lstStyle/>
        <a:p>
          <a:r>
            <a:rPr lang="en-US" dirty="0" smtClean="0"/>
            <a:t>Home Page</a:t>
          </a:r>
          <a:endParaRPr lang="en-US" dirty="0"/>
        </a:p>
      </dgm:t>
    </dgm:pt>
    <dgm:pt modelId="{58579587-EFEE-4468-BC46-3018FB5EF52F}" type="parTrans" cxnId="{B1A98373-A67A-4ECE-898F-8BA2F066C40F}">
      <dgm:prSet/>
      <dgm:spPr/>
      <dgm:t>
        <a:bodyPr/>
        <a:lstStyle/>
        <a:p>
          <a:endParaRPr lang="en-US"/>
        </a:p>
      </dgm:t>
    </dgm:pt>
    <dgm:pt modelId="{4DE96E29-7668-4B02-9C9A-28DC39DDC03A}" type="sibTrans" cxnId="{B1A98373-A67A-4ECE-898F-8BA2F066C40F}">
      <dgm:prSet/>
      <dgm:spPr/>
      <dgm:t>
        <a:bodyPr/>
        <a:lstStyle/>
        <a:p>
          <a:endParaRPr lang="en-US"/>
        </a:p>
      </dgm:t>
    </dgm:pt>
    <dgm:pt modelId="{B36D3F29-6A64-4DCB-8F2D-28CFA4537074}">
      <dgm:prSet phldrT="[Text]"/>
      <dgm:spPr/>
      <dgm:t>
        <a:bodyPr/>
        <a:lstStyle/>
        <a:p>
          <a:r>
            <a:rPr lang="en-US" dirty="0" smtClean="0"/>
            <a:t>Services For Libraries</a:t>
          </a:r>
          <a:endParaRPr lang="en-US" dirty="0"/>
        </a:p>
      </dgm:t>
    </dgm:pt>
    <dgm:pt modelId="{45AE2ED5-A5D1-4718-8A6B-72813B490C14}" type="parTrans" cxnId="{8CCA348C-70CA-4C41-8186-F2F77B93A641}">
      <dgm:prSet/>
      <dgm:spPr/>
      <dgm:t>
        <a:bodyPr/>
        <a:lstStyle/>
        <a:p>
          <a:endParaRPr lang="en-US"/>
        </a:p>
      </dgm:t>
    </dgm:pt>
    <dgm:pt modelId="{4922C95A-E7E6-4F47-802C-961712B9917C}" type="sibTrans" cxnId="{8CCA348C-70CA-4C41-8186-F2F77B93A641}">
      <dgm:prSet/>
      <dgm:spPr/>
      <dgm:t>
        <a:bodyPr/>
        <a:lstStyle/>
        <a:p>
          <a:endParaRPr lang="en-US"/>
        </a:p>
      </dgm:t>
    </dgm:pt>
    <dgm:pt modelId="{DAB589B9-83F9-409A-B4CB-CCB7A9BE914F}">
      <dgm:prSet phldrT="[Text]"/>
      <dgm:spPr/>
      <dgm:t>
        <a:bodyPr/>
        <a:lstStyle/>
        <a:p>
          <a:r>
            <a:rPr lang="en-US" dirty="0" smtClean="0"/>
            <a:t>Public Libraries</a:t>
          </a:r>
          <a:endParaRPr lang="en-US" dirty="0"/>
        </a:p>
      </dgm:t>
    </dgm:pt>
    <dgm:pt modelId="{BEE0C7CD-4484-466D-A3B4-9678FE13B766}" type="parTrans" cxnId="{70C370C4-D4E6-4678-A523-B6D7B474A8D0}">
      <dgm:prSet/>
      <dgm:spPr/>
      <dgm:t>
        <a:bodyPr/>
        <a:lstStyle/>
        <a:p>
          <a:endParaRPr lang="en-US"/>
        </a:p>
      </dgm:t>
    </dgm:pt>
    <dgm:pt modelId="{83872240-805C-44E6-AAD2-6FA1ED5A0FEB}" type="sibTrans" cxnId="{70C370C4-D4E6-4678-A523-B6D7B474A8D0}">
      <dgm:prSet/>
      <dgm:spPr/>
      <dgm:t>
        <a:bodyPr/>
        <a:lstStyle/>
        <a:p>
          <a:endParaRPr lang="en-US"/>
        </a:p>
      </dgm:t>
    </dgm:pt>
    <dgm:pt modelId="{94D57E32-B362-41CE-A87C-30BF42BC6CCA}">
      <dgm:prSet phldrT="[Text]"/>
      <dgm:spPr/>
      <dgm:t>
        <a:bodyPr/>
        <a:lstStyle/>
        <a:p>
          <a:r>
            <a:rPr lang="en-US" dirty="0" smtClean="0"/>
            <a:t>News and Data</a:t>
          </a:r>
          <a:endParaRPr lang="en-US" dirty="0"/>
        </a:p>
      </dgm:t>
    </dgm:pt>
    <dgm:pt modelId="{D0A8B479-6352-43D8-92F2-A2E03F72A48F}" type="parTrans" cxnId="{D5ED1B8E-00BE-4B08-81E5-09DC6C11F6DD}">
      <dgm:prSet/>
      <dgm:spPr/>
      <dgm:t>
        <a:bodyPr/>
        <a:lstStyle/>
        <a:p>
          <a:endParaRPr lang="en-US"/>
        </a:p>
      </dgm:t>
    </dgm:pt>
    <dgm:pt modelId="{539BB172-078B-4DF8-9788-B6B5214D389D}" type="sibTrans" cxnId="{D5ED1B8E-00BE-4B08-81E5-09DC6C11F6DD}">
      <dgm:prSet/>
      <dgm:spPr/>
      <dgm:t>
        <a:bodyPr/>
        <a:lstStyle/>
        <a:p>
          <a:endParaRPr lang="en-US"/>
        </a:p>
      </dgm:t>
    </dgm:pt>
    <dgm:pt modelId="{B3A584B3-BD70-446D-895D-81017C33EFF7}">
      <dgm:prSet phldrT="[Text]"/>
      <dgm:spPr/>
      <dgm:t>
        <a:bodyPr/>
        <a:lstStyle/>
        <a:p>
          <a:r>
            <a:rPr lang="en-US" dirty="0" smtClean="0"/>
            <a:t>Online Resources Library</a:t>
          </a:r>
          <a:endParaRPr lang="en-US" dirty="0"/>
        </a:p>
      </dgm:t>
    </dgm:pt>
    <dgm:pt modelId="{759C6B5D-5D12-4398-ADE7-997D188BCF30}" type="parTrans" cxnId="{18EAFE20-E72F-452E-B6F0-EDC5F6DB112E}">
      <dgm:prSet/>
      <dgm:spPr/>
      <dgm:t>
        <a:bodyPr/>
        <a:lstStyle/>
        <a:p>
          <a:endParaRPr lang="en-US"/>
        </a:p>
      </dgm:t>
    </dgm:pt>
    <dgm:pt modelId="{C735E4E8-DEE3-48F2-BBC5-13A3AAF6AE6D}" type="sibTrans" cxnId="{18EAFE20-E72F-452E-B6F0-EDC5F6DB112E}">
      <dgm:prSet/>
      <dgm:spPr/>
      <dgm:t>
        <a:bodyPr/>
        <a:lstStyle/>
        <a:p>
          <a:endParaRPr lang="en-US"/>
        </a:p>
      </dgm:t>
    </dgm:pt>
    <dgm:pt modelId="{E2269412-7E6F-4D7D-9713-17ACEFBC0A95}">
      <dgm:prSet phldrT="[Text]"/>
      <dgm:spPr/>
      <dgm:t>
        <a:bodyPr/>
        <a:lstStyle/>
        <a:p>
          <a:r>
            <a:rPr lang="en-US" dirty="0" smtClean="0"/>
            <a:t>Online Classes and Learning</a:t>
          </a:r>
          <a:endParaRPr lang="en-US" dirty="0"/>
        </a:p>
      </dgm:t>
    </dgm:pt>
    <dgm:pt modelId="{A6C54239-DE6D-4A35-9969-808556BEE48F}" type="parTrans" cxnId="{85B2E9B1-AFC7-419E-8E59-AD0CFFD8E75E}">
      <dgm:prSet/>
      <dgm:spPr/>
      <dgm:t>
        <a:bodyPr/>
        <a:lstStyle/>
        <a:p>
          <a:endParaRPr lang="en-US"/>
        </a:p>
      </dgm:t>
    </dgm:pt>
    <dgm:pt modelId="{26F00F70-592A-4895-A7B6-CA2B84B39D64}" type="sibTrans" cxnId="{85B2E9B1-AFC7-419E-8E59-AD0CFFD8E75E}">
      <dgm:prSet/>
      <dgm:spPr/>
      <dgm:t>
        <a:bodyPr/>
        <a:lstStyle/>
        <a:p>
          <a:endParaRPr lang="en-US"/>
        </a:p>
      </dgm:t>
    </dgm:pt>
    <dgm:pt modelId="{82CEFC9F-1B00-4976-A8DA-E6F42FCA5717}" type="pres">
      <dgm:prSet presAssocID="{0A504E7A-A397-4898-833E-BDD0D342AF31}" presName="diagram" presStyleCnt="0">
        <dgm:presLayoutVars>
          <dgm:chPref val="1"/>
          <dgm:dir/>
          <dgm:animOne val="branch"/>
          <dgm:animLvl val="lvl"/>
          <dgm:resizeHandles val="exact"/>
        </dgm:presLayoutVars>
      </dgm:prSet>
      <dgm:spPr/>
      <dgm:t>
        <a:bodyPr/>
        <a:lstStyle/>
        <a:p>
          <a:endParaRPr lang="en-US"/>
        </a:p>
      </dgm:t>
    </dgm:pt>
    <dgm:pt modelId="{582BA082-2EA1-41A8-95B6-8C2E940E2EDF}" type="pres">
      <dgm:prSet presAssocID="{65590457-7E08-4495-8F95-443BA701CE46}" presName="root1" presStyleCnt="0"/>
      <dgm:spPr/>
    </dgm:pt>
    <dgm:pt modelId="{E84B3E35-7742-42FF-ACD3-2EF9BD55FA9F}" type="pres">
      <dgm:prSet presAssocID="{65590457-7E08-4495-8F95-443BA701CE46}" presName="LevelOneTextNode" presStyleLbl="node0" presStyleIdx="0" presStyleCnt="1">
        <dgm:presLayoutVars>
          <dgm:chPref val="3"/>
        </dgm:presLayoutVars>
      </dgm:prSet>
      <dgm:spPr/>
      <dgm:t>
        <a:bodyPr/>
        <a:lstStyle/>
        <a:p>
          <a:endParaRPr lang="en-US"/>
        </a:p>
      </dgm:t>
    </dgm:pt>
    <dgm:pt modelId="{5DFA3AB7-D874-43EE-B09F-044D92C54B6B}" type="pres">
      <dgm:prSet presAssocID="{65590457-7E08-4495-8F95-443BA701CE46}" presName="level2hierChild" presStyleCnt="0"/>
      <dgm:spPr/>
    </dgm:pt>
    <dgm:pt modelId="{61776691-0CEC-447C-9682-4322C77379F4}" type="pres">
      <dgm:prSet presAssocID="{45AE2ED5-A5D1-4718-8A6B-72813B490C14}" presName="conn2-1" presStyleLbl="parChTrans1D2" presStyleIdx="0" presStyleCnt="2"/>
      <dgm:spPr/>
      <dgm:t>
        <a:bodyPr/>
        <a:lstStyle/>
        <a:p>
          <a:endParaRPr lang="en-US"/>
        </a:p>
      </dgm:t>
    </dgm:pt>
    <dgm:pt modelId="{A6ADF16E-AD33-4F90-8F1C-1C2E850BD2B3}" type="pres">
      <dgm:prSet presAssocID="{45AE2ED5-A5D1-4718-8A6B-72813B490C14}" presName="connTx" presStyleLbl="parChTrans1D2" presStyleIdx="0" presStyleCnt="2"/>
      <dgm:spPr/>
      <dgm:t>
        <a:bodyPr/>
        <a:lstStyle/>
        <a:p>
          <a:endParaRPr lang="en-US"/>
        </a:p>
      </dgm:t>
    </dgm:pt>
    <dgm:pt modelId="{9C1A0909-883D-4647-ABAD-7388629E62A4}" type="pres">
      <dgm:prSet presAssocID="{B36D3F29-6A64-4DCB-8F2D-28CFA4537074}" presName="root2" presStyleCnt="0"/>
      <dgm:spPr/>
    </dgm:pt>
    <dgm:pt modelId="{C54FE7E0-D8E9-4AA1-BCA6-6730F8700262}" type="pres">
      <dgm:prSet presAssocID="{B36D3F29-6A64-4DCB-8F2D-28CFA4537074}" presName="LevelTwoTextNode" presStyleLbl="node2" presStyleIdx="0" presStyleCnt="2">
        <dgm:presLayoutVars>
          <dgm:chPref val="3"/>
        </dgm:presLayoutVars>
      </dgm:prSet>
      <dgm:spPr/>
      <dgm:t>
        <a:bodyPr/>
        <a:lstStyle/>
        <a:p>
          <a:endParaRPr lang="en-US"/>
        </a:p>
      </dgm:t>
    </dgm:pt>
    <dgm:pt modelId="{BDAEEEAA-3CE7-4A1A-920A-8A65C3D86531}" type="pres">
      <dgm:prSet presAssocID="{B36D3F29-6A64-4DCB-8F2D-28CFA4537074}" presName="level3hierChild" presStyleCnt="0"/>
      <dgm:spPr/>
    </dgm:pt>
    <dgm:pt modelId="{E7134325-80F5-49C1-9759-20543A9BFC86}" type="pres">
      <dgm:prSet presAssocID="{BEE0C7CD-4484-466D-A3B4-9678FE13B766}" presName="conn2-1" presStyleLbl="parChTrans1D3" presStyleIdx="0" presStyleCnt="3"/>
      <dgm:spPr/>
      <dgm:t>
        <a:bodyPr/>
        <a:lstStyle/>
        <a:p>
          <a:endParaRPr lang="en-US"/>
        </a:p>
      </dgm:t>
    </dgm:pt>
    <dgm:pt modelId="{D76D5DE3-4ACD-4009-BE6C-030B9615DFC7}" type="pres">
      <dgm:prSet presAssocID="{BEE0C7CD-4484-466D-A3B4-9678FE13B766}" presName="connTx" presStyleLbl="parChTrans1D3" presStyleIdx="0" presStyleCnt="3"/>
      <dgm:spPr/>
      <dgm:t>
        <a:bodyPr/>
        <a:lstStyle/>
        <a:p>
          <a:endParaRPr lang="en-US"/>
        </a:p>
      </dgm:t>
    </dgm:pt>
    <dgm:pt modelId="{C379B0C3-52D6-4CA4-B278-C494D3C4CAE8}" type="pres">
      <dgm:prSet presAssocID="{DAB589B9-83F9-409A-B4CB-CCB7A9BE914F}" presName="root2" presStyleCnt="0"/>
      <dgm:spPr/>
    </dgm:pt>
    <dgm:pt modelId="{B1351245-DEB4-485B-8071-44C77DFC25F3}" type="pres">
      <dgm:prSet presAssocID="{DAB589B9-83F9-409A-B4CB-CCB7A9BE914F}" presName="LevelTwoTextNode" presStyleLbl="node3" presStyleIdx="0" presStyleCnt="3">
        <dgm:presLayoutVars>
          <dgm:chPref val="3"/>
        </dgm:presLayoutVars>
      </dgm:prSet>
      <dgm:spPr/>
      <dgm:t>
        <a:bodyPr/>
        <a:lstStyle/>
        <a:p>
          <a:endParaRPr lang="en-US"/>
        </a:p>
      </dgm:t>
    </dgm:pt>
    <dgm:pt modelId="{5DA8D981-C89C-41E7-943B-21F3EDF7C2C2}" type="pres">
      <dgm:prSet presAssocID="{DAB589B9-83F9-409A-B4CB-CCB7A9BE914F}" presName="level3hierChild" presStyleCnt="0"/>
      <dgm:spPr/>
    </dgm:pt>
    <dgm:pt modelId="{BE3EB3C7-0803-45F0-9C43-BE55EA812189}" type="pres">
      <dgm:prSet presAssocID="{D0A8B479-6352-43D8-92F2-A2E03F72A48F}" presName="conn2-1" presStyleLbl="parChTrans1D3" presStyleIdx="1" presStyleCnt="3"/>
      <dgm:spPr/>
      <dgm:t>
        <a:bodyPr/>
        <a:lstStyle/>
        <a:p>
          <a:endParaRPr lang="en-US"/>
        </a:p>
      </dgm:t>
    </dgm:pt>
    <dgm:pt modelId="{C2577EBB-009B-478B-ACCC-A7818DDEE222}" type="pres">
      <dgm:prSet presAssocID="{D0A8B479-6352-43D8-92F2-A2E03F72A48F}" presName="connTx" presStyleLbl="parChTrans1D3" presStyleIdx="1" presStyleCnt="3"/>
      <dgm:spPr/>
      <dgm:t>
        <a:bodyPr/>
        <a:lstStyle/>
        <a:p>
          <a:endParaRPr lang="en-US"/>
        </a:p>
      </dgm:t>
    </dgm:pt>
    <dgm:pt modelId="{F60FB9A8-1977-41A3-A395-86211A37A17A}" type="pres">
      <dgm:prSet presAssocID="{94D57E32-B362-41CE-A87C-30BF42BC6CCA}" presName="root2" presStyleCnt="0"/>
      <dgm:spPr/>
    </dgm:pt>
    <dgm:pt modelId="{ECD80CDD-56E8-4AF8-B0BA-03A0D600C5E1}" type="pres">
      <dgm:prSet presAssocID="{94D57E32-B362-41CE-A87C-30BF42BC6CCA}" presName="LevelTwoTextNode" presStyleLbl="node3" presStyleIdx="1" presStyleCnt="3">
        <dgm:presLayoutVars>
          <dgm:chPref val="3"/>
        </dgm:presLayoutVars>
      </dgm:prSet>
      <dgm:spPr/>
      <dgm:t>
        <a:bodyPr/>
        <a:lstStyle/>
        <a:p>
          <a:endParaRPr lang="en-US"/>
        </a:p>
      </dgm:t>
    </dgm:pt>
    <dgm:pt modelId="{19375E06-4D18-445B-B6CA-56F010A6C453}" type="pres">
      <dgm:prSet presAssocID="{94D57E32-B362-41CE-A87C-30BF42BC6CCA}" presName="level3hierChild" presStyleCnt="0"/>
      <dgm:spPr/>
    </dgm:pt>
    <dgm:pt modelId="{C51AC0A0-B52B-4399-8D74-1C1A20CA7FAC}" type="pres">
      <dgm:prSet presAssocID="{759C6B5D-5D12-4398-ADE7-997D188BCF30}" presName="conn2-1" presStyleLbl="parChTrans1D2" presStyleIdx="1" presStyleCnt="2"/>
      <dgm:spPr/>
      <dgm:t>
        <a:bodyPr/>
        <a:lstStyle/>
        <a:p>
          <a:endParaRPr lang="en-US"/>
        </a:p>
      </dgm:t>
    </dgm:pt>
    <dgm:pt modelId="{3845AF8D-17BB-4435-A66C-6C78AF528A6A}" type="pres">
      <dgm:prSet presAssocID="{759C6B5D-5D12-4398-ADE7-997D188BCF30}" presName="connTx" presStyleLbl="parChTrans1D2" presStyleIdx="1" presStyleCnt="2"/>
      <dgm:spPr/>
      <dgm:t>
        <a:bodyPr/>
        <a:lstStyle/>
        <a:p>
          <a:endParaRPr lang="en-US"/>
        </a:p>
      </dgm:t>
    </dgm:pt>
    <dgm:pt modelId="{0D83FF9D-9BB2-4B78-9237-4AEA4D515DEB}" type="pres">
      <dgm:prSet presAssocID="{B3A584B3-BD70-446D-895D-81017C33EFF7}" presName="root2" presStyleCnt="0"/>
      <dgm:spPr/>
    </dgm:pt>
    <dgm:pt modelId="{EAAF886E-D4F8-4F40-A8D5-1CE28C8EAE23}" type="pres">
      <dgm:prSet presAssocID="{B3A584B3-BD70-446D-895D-81017C33EFF7}" presName="LevelTwoTextNode" presStyleLbl="node2" presStyleIdx="1" presStyleCnt="2">
        <dgm:presLayoutVars>
          <dgm:chPref val="3"/>
        </dgm:presLayoutVars>
      </dgm:prSet>
      <dgm:spPr/>
      <dgm:t>
        <a:bodyPr/>
        <a:lstStyle/>
        <a:p>
          <a:endParaRPr lang="en-US"/>
        </a:p>
      </dgm:t>
    </dgm:pt>
    <dgm:pt modelId="{33C20DDB-BAC8-4A25-9775-EE25A2872D11}" type="pres">
      <dgm:prSet presAssocID="{B3A584B3-BD70-446D-895D-81017C33EFF7}" presName="level3hierChild" presStyleCnt="0"/>
      <dgm:spPr/>
    </dgm:pt>
    <dgm:pt modelId="{DB864403-DEB3-412E-8730-6C690D3ADAE4}" type="pres">
      <dgm:prSet presAssocID="{A6C54239-DE6D-4A35-9969-808556BEE48F}" presName="conn2-1" presStyleLbl="parChTrans1D3" presStyleIdx="2" presStyleCnt="3"/>
      <dgm:spPr/>
      <dgm:t>
        <a:bodyPr/>
        <a:lstStyle/>
        <a:p>
          <a:endParaRPr lang="en-US"/>
        </a:p>
      </dgm:t>
    </dgm:pt>
    <dgm:pt modelId="{E49448AA-98C6-422B-A548-3855FD19FA35}" type="pres">
      <dgm:prSet presAssocID="{A6C54239-DE6D-4A35-9969-808556BEE48F}" presName="connTx" presStyleLbl="parChTrans1D3" presStyleIdx="2" presStyleCnt="3"/>
      <dgm:spPr/>
      <dgm:t>
        <a:bodyPr/>
        <a:lstStyle/>
        <a:p>
          <a:endParaRPr lang="en-US"/>
        </a:p>
      </dgm:t>
    </dgm:pt>
    <dgm:pt modelId="{47CE9F84-39CE-4F26-A30E-2A3E1B2AD3E0}" type="pres">
      <dgm:prSet presAssocID="{E2269412-7E6F-4D7D-9713-17ACEFBC0A95}" presName="root2" presStyleCnt="0"/>
      <dgm:spPr/>
    </dgm:pt>
    <dgm:pt modelId="{30E09920-0554-4F58-9D1F-288A4E421B6E}" type="pres">
      <dgm:prSet presAssocID="{E2269412-7E6F-4D7D-9713-17ACEFBC0A95}" presName="LevelTwoTextNode" presStyleLbl="node3" presStyleIdx="2" presStyleCnt="3">
        <dgm:presLayoutVars>
          <dgm:chPref val="3"/>
        </dgm:presLayoutVars>
      </dgm:prSet>
      <dgm:spPr/>
      <dgm:t>
        <a:bodyPr/>
        <a:lstStyle/>
        <a:p>
          <a:endParaRPr lang="en-US"/>
        </a:p>
      </dgm:t>
    </dgm:pt>
    <dgm:pt modelId="{390CCA52-2E36-4215-80AF-64155551E99C}" type="pres">
      <dgm:prSet presAssocID="{E2269412-7E6F-4D7D-9713-17ACEFBC0A95}" presName="level3hierChild" presStyleCnt="0"/>
      <dgm:spPr/>
    </dgm:pt>
  </dgm:ptLst>
  <dgm:cxnLst>
    <dgm:cxn modelId="{317473AD-3757-48D3-BCCA-DFB99710D177}" type="presOf" srcId="{65590457-7E08-4495-8F95-443BA701CE46}" destId="{E84B3E35-7742-42FF-ACD3-2EF9BD55FA9F}" srcOrd="0" destOrd="0" presId="urn:microsoft.com/office/officeart/2005/8/layout/hierarchy2"/>
    <dgm:cxn modelId="{DAA6E486-013C-40DE-9A05-9B062D20D55B}" type="presOf" srcId="{94D57E32-B362-41CE-A87C-30BF42BC6CCA}" destId="{ECD80CDD-56E8-4AF8-B0BA-03A0D600C5E1}" srcOrd="0" destOrd="0" presId="urn:microsoft.com/office/officeart/2005/8/layout/hierarchy2"/>
    <dgm:cxn modelId="{9CA8D7EF-932C-4B92-93FC-453BCE2BC2A9}" type="presOf" srcId="{D0A8B479-6352-43D8-92F2-A2E03F72A48F}" destId="{BE3EB3C7-0803-45F0-9C43-BE55EA812189}" srcOrd="0" destOrd="0" presId="urn:microsoft.com/office/officeart/2005/8/layout/hierarchy2"/>
    <dgm:cxn modelId="{72E67DFE-D529-4465-9B20-4DC76EDA6DBE}" type="presOf" srcId="{0A504E7A-A397-4898-833E-BDD0D342AF31}" destId="{82CEFC9F-1B00-4976-A8DA-E6F42FCA5717}" srcOrd="0" destOrd="0" presId="urn:microsoft.com/office/officeart/2005/8/layout/hierarchy2"/>
    <dgm:cxn modelId="{C2895255-B09B-462B-9570-939139357CF2}" type="presOf" srcId="{BEE0C7CD-4484-466D-A3B4-9678FE13B766}" destId="{D76D5DE3-4ACD-4009-BE6C-030B9615DFC7}" srcOrd="1" destOrd="0" presId="urn:microsoft.com/office/officeart/2005/8/layout/hierarchy2"/>
    <dgm:cxn modelId="{BD3BA6C6-FEC1-4CE0-89EE-EEDEDDAB2EF4}" type="presOf" srcId="{DAB589B9-83F9-409A-B4CB-CCB7A9BE914F}" destId="{B1351245-DEB4-485B-8071-44C77DFC25F3}" srcOrd="0" destOrd="0" presId="urn:microsoft.com/office/officeart/2005/8/layout/hierarchy2"/>
    <dgm:cxn modelId="{C9B981DB-1078-4892-99AC-752C29CFAB96}" type="presOf" srcId="{D0A8B479-6352-43D8-92F2-A2E03F72A48F}" destId="{C2577EBB-009B-478B-ACCC-A7818DDEE222}" srcOrd="1" destOrd="0" presId="urn:microsoft.com/office/officeart/2005/8/layout/hierarchy2"/>
    <dgm:cxn modelId="{0271A46E-FC50-4B05-886F-D368CC70AA46}" type="presOf" srcId="{E2269412-7E6F-4D7D-9713-17ACEFBC0A95}" destId="{30E09920-0554-4F58-9D1F-288A4E421B6E}" srcOrd="0" destOrd="0" presId="urn:microsoft.com/office/officeart/2005/8/layout/hierarchy2"/>
    <dgm:cxn modelId="{222E068B-DE92-4C71-AAEF-1B15276CEA8A}" type="presOf" srcId="{A6C54239-DE6D-4A35-9969-808556BEE48F}" destId="{E49448AA-98C6-422B-A548-3855FD19FA35}" srcOrd="1" destOrd="0" presId="urn:microsoft.com/office/officeart/2005/8/layout/hierarchy2"/>
    <dgm:cxn modelId="{BD1E92E6-14B9-4BA9-98A6-E8509708893A}" type="presOf" srcId="{B36D3F29-6A64-4DCB-8F2D-28CFA4537074}" destId="{C54FE7E0-D8E9-4AA1-BCA6-6730F8700262}" srcOrd="0" destOrd="0" presId="urn:microsoft.com/office/officeart/2005/8/layout/hierarchy2"/>
    <dgm:cxn modelId="{70C370C4-D4E6-4678-A523-B6D7B474A8D0}" srcId="{B36D3F29-6A64-4DCB-8F2D-28CFA4537074}" destId="{DAB589B9-83F9-409A-B4CB-CCB7A9BE914F}" srcOrd="0" destOrd="0" parTransId="{BEE0C7CD-4484-466D-A3B4-9678FE13B766}" sibTransId="{83872240-805C-44E6-AAD2-6FA1ED5A0FEB}"/>
    <dgm:cxn modelId="{0BF122B9-FF64-40E1-BF29-48E7160E4C78}" type="presOf" srcId="{B3A584B3-BD70-446D-895D-81017C33EFF7}" destId="{EAAF886E-D4F8-4F40-A8D5-1CE28C8EAE23}" srcOrd="0" destOrd="0" presId="urn:microsoft.com/office/officeart/2005/8/layout/hierarchy2"/>
    <dgm:cxn modelId="{8CCA348C-70CA-4C41-8186-F2F77B93A641}" srcId="{65590457-7E08-4495-8F95-443BA701CE46}" destId="{B36D3F29-6A64-4DCB-8F2D-28CFA4537074}" srcOrd="0" destOrd="0" parTransId="{45AE2ED5-A5D1-4718-8A6B-72813B490C14}" sibTransId="{4922C95A-E7E6-4F47-802C-961712B9917C}"/>
    <dgm:cxn modelId="{D5ED1B8E-00BE-4B08-81E5-09DC6C11F6DD}" srcId="{B36D3F29-6A64-4DCB-8F2D-28CFA4537074}" destId="{94D57E32-B362-41CE-A87C-30BF42BC6CCA}" srcOrd="1" destOrd="0" parTransId="{D0A8B479-6352-43D8-92F2-A2E03F72A48F}" sibTransId="{539BB172-078B-4DF8-9788-B6B5214D389D}"/>
    <dgm:cxn modelId="{86C7EEA8-3FB6-46D0-B0F4-5E33C3B0A39D}" type="presOf" srcId="{A6C54239-DE6D-4A35-9969-808556BEE48F}" destId="{DB864403-DEB3-412E-8730-6C690D3ADAE4}" srcOrd="0" destOrd="0" presId="urn:microsoft.com/office/officeart/2005/8/layout/hierarchy2"/>
    <dgm:cxn modelId="{012BBA54-F64F-48C2-946F-26A1EB2512E3}" type="presOf" srcId="{759C6B5D-5D12-4398-ADE7-997D188BCF30}" destId="{3845AF8D-17BB-4435-A66C-6C78AF528A6A}" srcOrd="1" destOrd="0" presId="urn:microsoft.com/office/officeart/2005/8/layout/hierarchy2"/>
    <dgm:cxn modelId="{5D8CE23F-E329-4A9E-8AAD-CAF92D2F7A1F}" type="presOf" srcId="{BEE0C7CD-4484-466D-A3B4-9678FE13B766}" destId="{E7134325-80F5-49C1-9759-20543A9BFC86}" srcOrd="0" destOrd="0" presId="urn:microsoft.com/office/officeart/2005/8/layout/hierarchy2"/>
    <dgm:cxn modelId="{B1A98373-A67A-4ECE-898F-8BA2F066C40F}" srcId="{0A504E7A-A397-4898-833E-BDD0D342AF31}" destId="{65590457-7E08-4495-8F95-443BA701CE46}" srcOrd="0" destOrd="0" parTransId="{58579587-EFEE-4468-BC46-3018FB5EF52F}" sibTransId="{4DE96E29-7668-4B02-9C9A-28DC39DDC03A}"/>
    <dgm:cxn modelId="{85B2E9B1-AFC7-419E-8E59-AD0CFFD8E75E}" srcId="{B3A584B3-BD70-446D-895D-81017C33EFF7}" destId="{E2269412-7E6F-4D7D-9713-17ACEFBC0A95}" srcOrd="0" destOrd="0" parTransId="{A6C54239-DE6D-4A35-9969-808556BEE48F}" sibTransId="{26F00F70-592A-4895-A7B6-CA2B84B39D64}"/>
    <dgm:cxn modelId="{18EAFE20-E72F-452E-B6F0-EDC5F6DB112E}" srcId="{65590457-7E08-4495-8F95-443BA701CE46}" destId="{B3A584B3-BD70-446D-895D-81017C33EFF7}" srcOrd="1" destOrd="0" parTransId="{759C6B5D-5D12-4398-ADE7-997D188BCF30}" sibTransId="{C735E4E8-DEE3-48F2-BBC5-13A3AAF6AE6D}"/>
    <dgm:cxn modelId="{DCF6FCD9-C503-4F89-A6BD-E85723BDC762}" type="presOf" srcId="{45AE2ED5-A5D1-4718-8A6B-72813B490C14}" destId="{A6ADF16E-AD33-4F90-8F1C-1C2E850BD2B3}" srcOrd="1" destOrd="0" presId="urn:microsoft.com/office/officeart/2005/8/layout/hierarchy2"/>
    <dgm:cxn modelId="{4719477F-2823-48B7-BA91-1A65D8989726}" type="presOf" srcId="{45AE2ED5-A5D1-4718-8A6B-72813B490C14}" destId="{61776691-0CEC-447C-9682-4322C77379F4}" srcOrd="0" destOrd="0" presId="urn:microsoft.com/office/officeart/2005/8/layout/hierarchy2"/>
    <dgm:cxn modelId="{5AF384E1-3C67-4ABF-A006-FD2BBECE616C}" type="presOf" srcId="{759C6B5D-5D12-4398-ADE7-997D188BCF30}" destId="{C51AC0A0-B52B-4399-8D74-1C1A20CA7FAC}" srcOrd="0" destOrd="0" presId="urn:microsoft.com/office/officeart/2005/8/layout/hierarchy2"/>
    <dgm:cxn modelId="{F64BAF48-19A6-433F-935F-F46C61DA6088}" type="presParOf" srcId="{82CEFC9F-1B00-4976-A8DA-E6F42FCA5717}" destId="{582BA082-2EA1-41A8-95B6-8C2E940E2EDF}" srcOrd="0" destOrd="0" presId="urn:microsoft.com/office/officeart/2005/8/layout/hierarchy2"/>
    <dgm:cxn modelId="{9A95A12E-793F-48A8-991C-6F664566268E}" type="presParOf" srcId="{582BA082-2EA1-41A8-95B6-8C2E940E2EDF}" destId="{E84B3E35-7742-42FF-ACD3-2EF9BD55FA9F}" srcOrd="0" destOrd="0" presId="urn:microsoft.com/office/officeart/2005/8/layout/hierarchy2"/>
    <dgm:cxn modelId="{50DF9B0A-E7BF-49DD-8F7E-FE60D9645063}" type="presParOf" srcId="{582BA082-2EA1-41A8-95B6-8C2E940E2EDF}" destId="{5DFA3AB7-D874-43EE-B09F-044D92C54B6B}" srcOrd="1" destOrd="0" presId="urn:microsoft.com/office/officeart/2005/8/layout/hierarchy2"/>
    <dgm:cxn modelId="{78FA143C-C340-4389-A009-EB4591205C4A}" type="presParOf" srcId="{5DFA3AB7-D874-43EE-B09F-044D92C54B6B}" destId="{61776691-0CEC-447C-9682-4322C77379F4}" srcOrd="0" destOrd="0" presId="urn:microsoft.com/office/officeart/2005/8/layout/hierarchy2"/>
    <dgm:cxn modelId="{1804161F-52D2-4330-BE6B-40334BDBE76B}" type="presParOf" srcId="{61776691-0CEC-447C-9682-4322C77379F4}" destId="{A6ADF16E-AD33-4F90-8F1C-1C2E850BD2B3}" srcOrd="0" destOrd="0" presId="urn:microsoft.com/office/officeart/2005/8/layout/hierarchy2"/>
    <dgm:cxn modelId="{BFF990F3-89DB-4753-808E-82D820014231}" type="presParOf" srcId="{5DFA3AB7-D874-43EE-B09F-044D92C54B6B}" destId="{9C1A0909-883D-4647-ABAD-7388629E62A4}" srcOrd="1" destOrd="0" presId="urn:microsoft.com/office/officeart/2005/8/layout/hierarchy2"/>
    <dgm:cxn modelId="{0B659726-ADDA-4424-931E-FF307C823927}" type="presParOf" srcId="{9C1A0909-883D-4647-ABAD-7388629E62A4}" destId="{C54FE7E0-D8E9-4AA1-BCA6-6730F8700262}" srcOrd="0" destOrd="0" presId="urn:microsoft.com/office/officeart/2005/8/layout/hierarchy2"/>
    <dgm:cxn modelId="{E75AB4B4-332B-4155-B3FA-5767F28177DF}" type="presParOf" srcId="{9C1A0909-883D-4647-ABAD-7388629E62A4}" destId="{BDAEEEAA-3CE7-4A1A-920A-8A65C3D86531}" srcOrd="1" destOrd="0" presId="urn:microsoft.com/office/officeart/2005/8/layout/hierarchy2"/>
    <dgm:cxn modelId="{79B7FF24-384D-4890-AE50-D815A52A881D}" type="presParOf" srcId="{BDAEEEAA-3CE7-4A1A-920A-8A65C3D86531}" destId="{E7134325-80F5-49C1-9759-20543A9BFC86}" srcOrd="0" destOrd="0" presId="urn:microsoft.com/office/officeart/2005/8/layout/hierarchy2"/>
    <dgm:cxn modelId="{A8BD33AB-B466-400D-9DC6-6928301E9B21}" type="presParOf" srcId="{E7134325-80F5-49C1-9759-20543A9BFC86}" destId="{D76D5DE3-4ACD-4009-BE6C-030B9615DFC7}" srcOrd="0" destOrd="0" presId="urn:microsoft.com/office/officeart/2005/8/layout/hierarchy2"/>
    <dgm:cxn modelId="{D6E87130-9B14-4552-B3EE-0E30872132F2}" type="presParOf" srcId="{BDAEEEAA-3CE7-4A1A-920A-8A65C3D86531}" destId="{C379B0C3-52D6-4CA4-B278-C494D3C4CAE8}" srcOrd="1" destOrd="0" presId="urn:microsoft.com/office/officeart/2005/8/layout/hierarchy2"/>
    <dgm:cxn modelId="{2B2AAF60-E7C8-44E2-AA62-107962A5B4A9}" type="presParOf" srcId="{C379B0C3-52D6-4CA4-B278-C494D3C4CAE8}" destId="{B1351245-DEB4-485B-8071-44C77DFC25F3}" srcOrd="0" destOrd="0" presId="urn:microsoft.com/office/officeart/2005/8/layout/hierarchy2"/>
    <dgm:cxn modelId="{6593011E-8C30-4C03-8B42-F32B74043E00}" type="presParOf" srcId="{C379B0C3-52D6-4CA4-B278-C494D3C4CAE8}" destId="{5DA8D981-C89C-41E7-943B-21F3EDF7C2C2}" srcOrd="1" destOrd="0" presId="urn:microsoft.com/office/officeart/2005/8/layout/hierarchy2"/>
    <dgm:cxn modelId="{32C44EA6-FF66-4395-9C77-8658386A8C77}" type="presParOf" srcId="{BDAEEEAA-3CE7-4A1A-920A-8A65C3D86531}" destId="{BE3EB3C7-0803-45F0-9C43-BE55EA812189}" srcOrd="2" destOrd="0" presId="urn:microsoft.com/office/officeart/2005/8/layout/hierarchy2"/>
    <dgm:cxn modelId="{48387B55-D6EC-46F6-82E7-CA1150D598E4}" type="presParOf" srcId="{BE3EB3C7-0803-45F0-9C43-BE55EA812189}" destId="{C2577EBB-009B-478B-ACCC-A7818DDEE222}" srcOrd="0" destOrd="0" presId="urn:microsoft.com/office/officeart/2005/8/layout/hierarchy2"/>
    <dgm:cxn modelId="{8FCEBCEE-B319-4611-88AE-CA21630E2F72}" type="presParOf" srcId="{BDAEEEAA-3CE7-4A1A-920A-8A65C3D86531}" destId="{F60FB9A8-1977-41A3-A395-86211A37A17A}" srcOrd="3" destOrd="0" presId="urn:microsoft.com/office/officeart/2005/8/layout/hierarchy2"/>
    <dgm:cxn modelId="{6A13FC29-2FF9-46BB-B178-41DBD3FC8908}" type="presParOf" srcId="{F60FB9A8-1977-41A3-A395-86211A37A17A}" destId="{ECD80CDD-56E8-4AF8-B0BA-03A0D600C5E1}" srcOrd="0" destOrd="0" presId="urn:microsoft.com/office/officeart/2005/8/layout/hierarchy2"/>
    <dgm:cxn modelId="{59DD5EDD-6B67-4C17-9CD9-888922E385F2}" type="presParOf" srcId="{F60FB9A8-1977-41A3-A395-86211A37A17A}" destId="{19375E06-4D18-445B-B6CA-56F010A6C453}" srcOrd="1" destOrd="0" presId="urn:microsoft.com/office/officeart/2005/8/layout/hierarchy2"/>
    <dgm:cxn modelId="{DB0C4E93-2EA9-4144-9AE7-9A04E65F6EF6}" type="presParOf" srcId="{5DFA3AB7-D874-43EE-B09F-044D92C54B6B}" destId="{C51AC0A0-B52B-4399-8D74-1C1A20CA7FAC}" srcOrd="2" destOrd="0" presId="urn:microsoft.com/office/officeart/2005/8/layout/hierarchy2"/>
    <dgm:cxn modelId="{99DBF06A-7DFA-401D-994B-562EDA4615D2}" type="presParOf" srcId="{C51AC0A0-B52B-4399-8D74-1C1A20CA7FAC}" destId="{3845AF8D-17BB-4435-A66C-6C78AF528A6A}" srcOrd="0" destOrd="0" presId="urn:microsoft.com/office/officeart/2005/8/layout/hierarchy2"/>
    <dgm:cxn modelId="{C1EF2962-7496-4F32-B527-29F9F72CFBD4}" type="presParOf" srcId="{5DFA3AB7-D874-43EE-B09F-044D92C54B6B}" destId="{0D83FF9D-9BB2-4B78-9237-4AEA4D515DEB}" srcOrd="3" destOrd="0" presId="urn:microsoft.com/office/officeart/2005/8/layout/hierarchy2"/>
    <dgm:cxn modelId="{0E8C03B3-61BB-495B-86C0-04A33BAAB9B2}" type="presParOf" srcId="{0D83FF9D-9BB2-4B78-9237-4AEA4D515DEB}" destId="{EAAF886E-D4F8-4F40-A8D5-1CE28C8EAE23}" srcOrd="0" destOrd="0" presId="urn:microsoft.com/office/officeart/2005/8/layout/hierarchy2"/>
    <dgm:cxn modelId="{EC478641-F76E-4672-A154-0CA44F0F91EF}" type="presParOf" srcId="{0D83FF9D-9BB2-4B78-9237-4AEA4D515DEB}" destId="{33C20DDB-BAC8-4A25-9775-EE25A2872D11}" srcOrd="1" destOrd="0" presId="urn:microsoft.com/office/officeart/2005/8/layout/hierarchy2"/>
    <dgm:cxn modelId="{64259ADC-94D6-4347-85F9-B11845490E28}" type="presParOf" srcId="{33C20DDB-BAC8-4A25-9775-EE25A2872D11}" destId="{DB864403-DEB3-412E-8730-6C690D3ADAE4}" srcOrd="0" destOrd="0" presId="urn:microsoft.com/office/officeart/2005/8/layout/hierarchy2"/>
    <dgm:cxn modelId="{0E2AC06A-BECF-4101-8FD1-40907950A1EB}" type="presParOf" srcId="{DB864403-DEB3-412E-8730-6C690D3ADAE4}" destId="{E49448AA-98C6-422B-A548-3855FD19FA35}" srcOrd="0" destOrd="0" presId="urn:microsoft.com/office/officeart/2005/8/layout/hierarchy2"/>
    <dgm:cxn modelId="{5DF3E75D-A941-4222-8E11-50685677FCF0}" type="presParOf" srcId="{33C20DDB-BAC8-4A25-9775-EE25A2872D11}" destId="{47CE9F84-39CE-4F26-A30E-2A3E1B2AD3E0}" srcOrd="1" destOrd="0" presId="urn:microsoft.com/office/officeart/2005/8/layout/hierarchy2"/>
    <dgm:cxn modelId="{02C98374-C9B3-4C40-80F5-42F9E1B2A433}" type="presParOf" srcId="{47CE9F84-39CE-4F26-A30E-2A3E1B2AD3E0}" destId="{30E09920-0554-4F58-9D1F-288A4E421B6E}" srcOrd="0" destOrd="0" presId="urn:microsoft.com/office/officeart/2005/8/layout/hierarchy2"/>
    <dgm:cxn modelId="{5E211F96-AFF2-4AF4-A938-157F5D9BCBEE}" type="presParOf" srcId="{47CE9F84-39CE-4F26-A30E-2A3E1B2AD3E0}" destId="{390CCA52-2E36-4215-80AF-64155551E99C}"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B3E35-7742-42FF-ACD3-2EF9BD55FA9F}">
      <dsp:nvSpPr>
        <dsp:cNvPr id="0" name=""/>
        <dsp:cNvSpPr/>
      </dsp:nvSpPr>
      <dsp:spPr>
        <a:xfrm>
          <a:off x="2116" y="2482188"/>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Home Page</a:t>
          </a:r>
          <a:endParaRPr lang="en-US" sz="2300" kern="1200" dirty="0"/>
        </a:p>
      </dsp:txBody>
      <dsp:txXfrm>
        <a:off x="33423" y="2513495"/>
        <a:ext cx="2075219" cy="1006302"/>
      </dsp:txXfrm>
    </dsp:sp>
    <dsp:sp modelId="{61776691-0CEC-447C-9682-4322C77379F4}">
      <dsp:nvSpPr>
        <dsp:cNvPr id="0" name=""/>
        <dsp:cNvSpPr/>
      </dsp:nvSpPr>
      <dsp:spPr>
        <a:xfrm rot="18770822">
          <a:off x="1938782" y="2537922"/>
          <a:ext cx="1257468" cy="35507"/>
        </a:xfrm>
        <a:custGeom>
          <a:avLst/>
          <a:gdLst/>
          <a:ahLst/>
          <a:cxnLst/>
          <a:rect l="0" t="0" r="0" b="0"/>
          <a:pathLst>
            <a:path>
              <a:moveTo>
                <a:pt x="0" y="17753"/>
              </a:moveTo>
              <a:lnTo>
                <a:pt x="1257468" y="177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36079" y="2524240"/>
        <a:ext cx="62873" cy="62873"/>
      </dsp:txXfrm>
    </dsp:sp>
    <dsp:sp modelId="{C54FE7E0-D8E9-4AA1-BCA6-6730F8700262}">
      <dsp:nvSpPr>
        <dsp:cNvPr id="0" name=""/>
        <dsp:cNvSpPr/>
      </dsp:nvSpPr>
      <dsp:spPr>
        <a:xfrm>
          <a:off x="2995083" y="1560248"/>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Services For Libraries</a:t>
          </a:r>
          <a:endParaRPr lang="en-US" sz="2300" kern="1200" dirty="0"/>
        </a:p>
      </dsp:txBody>
      <dsp:txXfrm>
        <a:off x="3026390" y="1591555"/>
        <a:ext cx="2075219" cy="1006302"/>
      </dsp:txXfrm>
    </dsp:sp>
    <dsp:sp modelId="{E7134325-80F5-49C1-9759-20543A9BFC86}">
      <dsp:nvSpPr>
        <dsp:cNvPr id="0" name=""/>
        <dsp:cNvSpPr/>
      </dsp:nvSpPr>
      <dsp:spPr>
        <a:xfrm rot="19457599">
          <a:off x="5033933" y="1769638"/>
          <a:ext cx="1053099" cy="35507"/>
        </a:xfrm>
        <a:custGeom>
          <a:avLst/>
          <a:gdLst/>
          <a:ahLst/>
          <a:cxnLst/>
          <a:rect l="0" t="0" r="0" b="0"/>
          <a:pathLst>
            <a:path>
              <a:moveTo>
                <a:pt x="0" y="17753"/>
              </a:moveTo>
              <a:lnTo>
                <a:pt x="1053099"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34155" y="1761065"/>
        <a:ext cx="52654" cy="52654"/>
      </dsp:txXfrm>
    </dsp:sp>
    <dsp:sp modelId="{B1351245-DEB4-485B-8071-44C77DFC25F3}">
      <dsp:nvSpPr>
        <dsp:cNvPr id="0" name=""/>
        <dsp:cNvSpPr/>
      </dsp:nvSpPr>
      <dsp:spPr>
        <a:xfrm>
          <a:off x="5988050" y="945620"/>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Public Libraries</a:t>
          </a:r>
          <a:endParaRPr lang="en-US" sz="2300" kern="1200" dirty="0"/>
        </a:p>
      </dsp:txBody>
      <dsp:txXfrm>
        <a:off x="6019357" y="976927"/>
        <a:ext cx="2075219" cy="1006302"/>
      </dsp:txXfrm>
    </dsp:sp>
    <dsp:sp modelId="{BE3EB3C7-0803-45F0-9C43-BE55EA812189}">
      <dsp:nvSpPr>
        <dsp:cNvPr id="0" name=""/>
        <dsp:cNvSpPr/>
      </dsp:nvSpPr>
      <dsp:spPr>
        <a:xfrm rot="2142401">
          <a:off x="5033933" y="2384266"/>
          <a:ext cx="1053099" cy="35507"/>
        </a:xfrm>
        <a:custGeom>
          <a:avLst/>
          <a:gdLst/>
          <a:ahLst/>
          <a:cxnLst/>
          <a:rect l="0" t="0" r="0" b="0"/>
          <a:pathLst>
            <a:path>
              <a:moveTo>
                <a:pt x="0" y="17753"/>
              </a:moveTo>
              <a:lnTo>
                <a:pt x="1053099"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34155" y="2375692"/>
        <a:ext cx="52654" cy="52654"/>
      </dsp:txXfrm>
    </dsp:sp>
    <dsp:sp modelId="{ECD80CDD-56E8-4AF8-B0BA-03A0D600C5E1}">
      <dsp:nvSpPr>
        <dsp:cNvPr id="0" name=""/>
        <dsp:cNvSpPr/>
      </dsp:nvSpPr>
      <dsp:spPr>
        <a:xfrm>
          <a:off x="5988050" y="2174875"/>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News and Data</a:t>
          </a:r>
          <a:endParaRPr lang="en-US" sz="2300" kern="1200" dirty="0"/>
        </a:p>
      </dsp:txBody>
      <dsp:txXfrm>
        <a:off x="6019357" y="2206182"/>
        <a:ext cx="2075219" cy="1006302"/>
      </dsp:txXfrm>
    </dsp:sp>
    <dsp:sp modelId="{C51AC0A0-B52B-4399-8D74-1C1A20CA7FAC}">
      <dsp:nvSpPr>
        <dsp:cNvPr id="0" name=""/>
        <dsp:cNvSpPr/>
      </dsp:nvSpPr>
      <dsp:spPr>
        <a:xfrm rot="2829178">
          <a:off x="1938782" y="3459863"/>
          <a:ext cx="1257468" cy="35507"/>
        </a:xfrm>
        <a:custGeom>
          <a:avLst/>
          <a:gdLst/>
          <a:ahLst/>
          <a:cxnLst/>
          <a:rect l="0" t="0" r="0" b="0"/>
          <a:pathLst>
            <a:path>
              <a:moveTo>
                <a:pt x="0" y="17753"/>
              </a:moveTo>
              <a:lnTo>
                <a:pt x="1257468" y="177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536079" y="3446180"/>
        <a:ext cx="62873" cy="62873"/>
      </dsp:txXfrm>
    </dsp:sp>
    <dsp:sp modelId="{EAAF886E-D4F8-4F40-A8D5-1CE28C8EAE23}">
      <dsp:nvSpPr>
        <dsp:cNvPr id="0" name=""/>
        <dsp:cNvSpPr/>
      </dsp:nvSpPr>
      <dsp:spPr>
        <a:xfrm>
          <a:off x="2995083" y="3404129"/>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Online Resources Library</a:t>
          </a:r>
          <a:endParaRPr lang="en-US" sz="2300" kern="1200" dirty="0"/>
        </a:p>
      </dsp:txBody>
      <dsp:txXfrm>
        <a:off x="3026390" y="3435436"/>
        <a:ext cx="2075219" cy="1006302"/>
      </dsp:txXfrm>
    </dsp:sp>
    <dsp:sp modelId="{DB864403-DEB3-412E-8730-6C690D3ADAE4}">
      <dsp:nvSpPr>
        <dsp:cNvPr id="0" name=""/>
        <dsp:cNvSpPr/>
      </dsp:nvSpPr>
      <dsp:spPr>
        <a:xfrm>
          <a:off x="5132916" y="3920833"/>
          <a:ext cx="855133" cy="35507"/>
        </a:xfrm>
        <a:custGeom>
          <a:avLst/>
          <a:gdLst/>
          <a:ahLst/>
          <a:cxnLst/>
          <a:rect l="0" t="0" r="0" b="0"/>
          <a:pathLst>
            <a:path>
              <a:moveTo>
                <a:pt x="0" y="17753"/>
              </a:moveTo>
              <a:lnTo>
                <a:pt x="855133" y="177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539105" y="3917209"/>
        <a:ext cx="42756" cy="42756"/>
      </dsp:txXfrm>
    </dsp:sp>
    <dsp:sp modelId="{30E09920-0554-4F58-9D1F-288A4E421B6E}">
      <dsp:nvSpPr>
        <dsp:cNvPr id="0" name=""/>
        <dsp:cNvSpPr/>
      </dsp:nvSpPr>
      <dsp:spPr>
        <a:xfrm>
          <a:off x="5988050" y="3404129"/>
          <a:ext cx="2137833" cy="10689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kern="1200" dirty="0" smtClean="0"/>
            <a:t>Online Classes and Learning</a:t>
          </a:r>
          <a:endParaRPr lang="en-US" sz="2300" kern="1200" dirty="0"/>
        </a:p>
      </dsp:txBody>
      <dsp:txXfrm>
        <a:off x="6019357" y="3435436"/>
        <a:ext cx="2075219" cy="10063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289406-6917-4EF7-9695-D531847C98A4}" type="datetimeFigureOut">
              <a:rPr lang="en-US" smtClean="0"/>
              <a:t>5/15/2015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5C7FB9-E2EA-44A2-8A82-32E452F28997}" type="slidenum">
              <a:rPr lang="en-US" smtClean="0"/>
              <a:t>‹#›</a:t>
            </a:fld>
            <a:endParaRPr lang="en-US"/>
          </a:p>
        </p:txBody>
      </p:sp>
    </p:spTree>
    <p:extLst>
      <p:ext uri="{BB962C8B-B14F-4D97-AF65-F5344CB8AC3E}">
        <p14:creationId xmlns:p14="http://schemas.microsoft.com/office/powerpoint/2010/main" val="1164054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takes planning, patience, a little more planning.  Creating a website that works means creating a website that works for users.  When users have to use</a:t>
            </a:r>
            <a:r>
              <a:rPr lang="en-US" baseline="0" dirty="0" smtClean="0"/>
              <a:t> your search bar to find anything on your website you’re doing it wrong.</a:t>
            </a:r>
            <a:endParaRPr lang="en-US" dirty="0"/>
          </a:p>
        </p:txBody>
      </p:sp>
      <p:sp>
        <p:nvSpPr>
          <p:cNvPr id="4" name="Slide Number Placeholder 3"/>
          <p:cNvSpPr>
            <a:spLocks noGrp="1"/>
          </p:cNvSpPr>
          <p:nvPr>
            <p:ph type="sldNum" sz="quarter" idx="10"/>
          </p:nvPr>
        </p:nvSpPr>
        <p:spPr/>
        <p:txBody>
          <a:bodyPr/>
          <a:lstStyle/>
          <a:p>
            <a:fld id="{015C7FB9-E2EA-44A2-8A82-32E452F28997}" type="slidenum">
              <a:rPr lang="en-US" smtClean="0"/>
              <a:t>2</a:t>
            </a:fld>
            <a:endParaRPr lang="en-US"/>
          </a:p>
        </p:txBody>
      </p:sp>
    </p:spTree>
    <p:extLst>
      <p:ext uri="{BB962C8B-B14F-4D97-AF65-F5344CB8AC3E}">
        <p14:creationId xmlns:p14="http://schemas.microsoft.com/office/powerpoint/2010/main" val="4131188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That’s me being chill because things</a:t>
            </a:r>
            <a:r>
              <a:rPr lang="en-US" baseline="0" dirty="0" smtClean="0"/>
              <a:t> always worked exactly as planned.</a:t>
            </a:r>
            <a:endParaRPr lang="en-US" dirty="0"/>
          </a:p>
        </p:txBody>
      </p:sp>
      <p:sp>
        <p:nvSpPr>
          <p:cNvPr id="4" name="Slide Number Placeholder 3"/>
          <p:cNvSpPr>
            <a:spLocks noGrp="1"/>
          </p:cNvSpPr>
          <p:nvPr>
            <p:ph type="sldNum" sz="quarter" idx="10"/>
          </p:nvPr>
        </p:nvSpPr>
        <p:spPr/>
        <p:txBody>
          <a:bodyPr/>
          <a:lstStyle/>
          <a:p>
            <a:fld id="{015C7FB9-E2EA-44A2-8A82-32E452F28997}" type="slidenum">
              <a:rPr lang="en-US" smtClean="0"/>
              <a:t>24</a:t>
            </a:fld>
            <a:endParaRPr lang="en-US"/>
          </a:p>
        </p:txBody>
      </p:sp>
    </p:spTree>
    <p:extLst>
      <p:ext uri="{BB962C8B-B14F-4D97-AF65-F5344CB8AC3E}">
        <p14:creationId xmlns:p14="http://schemas.microsoft.com/office/powerpoint/2010/main" val="1186015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Luckily I could point to the library’s website and ask,</a:t>
            </a:r>
            <a:r>
              <a:rPr lang="en-US" baseline="0" dirty="0" smtClean="0"/>
              <a:t> “is this really what you want?”</a:t>
            </a:r>
            <a:endParaRPr lang="en-US" dirty="0"/>
          </a:p>
        </p:txBody>
      </p:sp>
      <p:sp>
        <p:nvSpPr>
          <p:cNvPr id="4" name="Slide Number Placeholder 3"/>
          <p:cNvSpPr>
            <a:spLocks noGrp="1"/>
          </p:cNvSpPr>
          <p:nvPr>
            <p:ph type="sldNum" sz="quarter" idx="10"/>
          </p:nvPr>
        </p:nvSpPr>
        <p:spPr/>
        <p:txBody>
          <a:bodyPr/>
          <a:lstStyle/>
          <a:p>
            <a:fld id="{015C7FB9-E2EA-44A2-8A82-32E452F28997}" type="slidenum">
              <a:rPr lang="en-US" smtClean="0"/>
              <a:t>25</a:t>
            </a:fld>
            <a:endParaRPr lang="en-US"/>
          </a:p>
        </p:txBody>
      </p:sp>
    </p:spTree>
    <p:extLst>
      <p:ext uri="{BB962C8B-B14F-4D97-AF65-F5344CB8AC3E}">
        <p14:creationId xmlns:p14="http://schemas.microsoft.com/office/powerpoint/2010/main" val="2127670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Personal challenges</a:t>
            </a:r>
            <a:endParaRPr lang="en-US" dirty="0"/>
          </a:p>
        </p:txBody>
      </p:sp>
      <p:sp>
        <p:nvSpPr>
          <p:cNvPr id="4" name="Slide Number Placeholder 3"/>
          <p:cNvSpPr>
            <a:spLocks noGrp="1"/>
          </p:cNvSpPr>
          <p:nvPr>
            <p:ph type="sldNum" sz="quarter" idx="10"/>
          </p:nvPr>
        </p:nvSpPr>
        <p:spPr/>
        <p:txBody>
          <a:bodyPr/>
          <a:lstStyle/>
          <a:p>
            <a:fld id="{015C7FB9-E2EA-44A2-8A82-32E452F28997}" type="slidenum">
              <a:rPr lang="en-US" smtClean="0"/>
              <a:t>26</a:t>
            </a:fld>
            <a:endParaRPr lang="en-US"/>
          </a:p>
        </p:txBody>
      </p:sp>
    </p:spTree>
    <p:extLst>
      <p:ext uri="{BB962C8B-B14F-4D97-AF65-F5344CB8AC3E}">
        <p14:creationId xmlns:p14="http://schemas.microsoft.com/office/powerpoint/2010/main" val="737110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a:t>
            </a:r>
            <a:r>
              <a:rPr lang="en-US" baseline="0" dirty="0" smtClean="0"/>
              <a:t> I wanted everyone to have an overview of the process the </a:t>
            </a:r>
            <a:r>
              <a:rPr lang="en-US" baseline="0" dirty="0" err="1" smtClean="0"/>
              <a:t>Dept</a:t>
            </a:r>
            <a:r>
              <a:rPr lang="en-US" baseline="0" dirty="0" smtClean="0"/>
              <a:t> followed to build the site I also want to provide information on two other important components to website design.  When talking about the style guide and website layout I want to share with you some basic best practices to consider when creating content for your site.  In terns of usability testing I will talk about how we did this as part of the new </a:t>
            </a:r>
            <a:r>
              <a:rPr lang="en-US" baseline="0" dirty="0" err="1" smtClean="0"/>
              <a:t>Dept</a:t>
            </a:r>
            <a:r>
              <a:rPr lang="en-US" baseline="0" dirty="0" smtClean="0"/>
              <a:t> website and why it is so important.  </a:t>
            </a:r>
            <a:endParaRPr lang="en-US" dirty="0" smtClean="0"/>
          </a:p>
          <a:p>
            <a:endParaRPr lang="en-US" dirty="0" smtClean="0"/>
          </a:p>
          <a:p>
            <a:r>
              <a:rPr lang="en-US" dirty="0" smtClean="0"/>
              <a:t>There are as many ways</a:t>
            </a:r>
            <a:r>
              <a:rPr lang="en-US" baseline="0" dirty="0" smtClean="0"/>
              <a:t> to layout a website as there are people.  However humans have quickly been trained to look at websites in a particular way.  Keep these things in mind prior to starting the design.  Of importance is the organizational structure.  Before building the website the state determined the first two layers of the website and new pages/content were added from there.</a:t>
            </a:r>
            <a:endParaRPr lang="en-US" dirty="0"/>
          </a:p>
        </p:txBody>
      </p:sp>
      <p:sp>
        <p:nvSpPr>
          <p:cNvPr id="4" name="Slide Number Placeholder 3"/>
          <p:cNvSpPr>
            <a:spLocks noGrp="1"/>
          </p:cNvSpPr>
          <p:nvPr>
            <p:ph type="sldNum" sz="quarter" idx="10"/>
          </p:nvPr>
        </p:nvSpPr>
        <p:spPr/>
        <p:txBody>
          <a:bodyPr/>
          <a:lstStyle/>
          <a:p>
            <a:fld id="{015C7FB9-E2EA-44A2-8A82-32E452F28997}" type="slidenum">
              <a:rPr lang="en-US" smtClean="0"/>
              <a:t>27</a:t>
            </a:fld>
            <a:endParaRPr lang="en-US"/>
          </a:p>
        </p:txBody>
      </p:sp>
    </p:spTree>
    <p:extLst>
      <p:ext uri="{BB962C8B-B14F-4D97-AF65-F5344CB8AC3E}">
        <p14:creationId xmlns:p14="http://schemas.microsoft.com/office/powerpoint/2010/main" val="1722701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number of the issues I noted as things users look for can be found on the home page of the new Dept. of Libraries’ website.  (point to examples) The goal of all of these features is to decrease the use of the search bar.  Lead people easily around the website, make it easy for them to find what they’re looking for.  </a:t>
            </a:r>
            <a:endParaRPr lang="en-US" dirty="0"/>
          </a:p>
        </p:txBody>
      </p:sp>
      <p:sp>
        <p:nvSpPr>
          <p:cNvPr id="4" name="Slide Number Placeholder 3"/>
          <p:cNvSpPr>
            <a:spLocks noGrp="1"/>
          </p:cNvSpPr>
          <p:nvPr>
            <p:ph type="sldNum" sz="quarter" idx="10"/>
          </p:nvPr>
        </p:nvSpPr>
        <p:spPr/>
        <p:txBody>
          <a:bodyPr/>
          <a:lstStyle/>
          <a:p>
            <a:fld id="{015C7FB9-E2EA-44A2-8A82-32E452F28997}" type="slidenum">
              <a:rPr lang="en-US" smtClean="0"/>
              <a:t>28</a:t>
            </a:fld>
            <a:endParaRPr lang="en-US"/>
          </a:p>
        </p:txBody>
      </p:sp>
    </p:spTree>
    <p:extLst>
      <p:ext uri="{BB962C8B-B14F-4D97-AF65-F5344CB8AC3E}">
        <p14:creationId xmlns:p14="http://schemas.microsoft.com/office/powerpoint/2010/main" val="4014099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topics can also be covered in your style guide so there is a record of how</a:t>
            </a:r>
            <a:r>
              <a:rPr lang="en-US" baseline="0" dirty="0" smtClean="0"/>
              <a:t> content is displayed online and so everyone is aware of how things work.</a:t>
            </a:r>
            <a:endParaRPr lang="en-US" dirty="0"/>
          </a:p>
        </p:txBody>
      </p:sp>
      <p:sp>
        <p:nvSpPr>
          <p:cNvPr id="4" name="Slide Number Placeholder 3"/>
          <p:cNvSpPr>
            <a:spLocks noGrp="1"/>
          </p:cNvSpPr>
          <p:nvPr>
            <p:ph type="sldNum" sz="quarter" idx="10"/>
          </p:nvPr>
        </p:nvSpPr>
        <p:spPr/>
        <p:txBody>
          <a:bodyPr/>
          <a:lstStyle/>
          <a:p>
            <a:fld id="{015C7FB9-E2EA-44A2-8A82-32E452F28997}" type="slidenum">
              <a:rPr lang="en-US" smtClean="0"/>
              <a:t>29</a:t>
            </a:fld>
            <a:endParaRPr lang="en-US"/>
          </a:p>
        </p:txBody>
      </p:sp>
    </p:spTree>
    <p:extLst>
      <p:ext uri="{BB962C8B-B14F-4D97-AF65-F5344CB8AC3E}">
        <p14:creationId xmlns:p14="http://schemas.microsoft.com/office/powerpoint/2010/main" val="722968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Images</a:t>
            </a:r>
            <a:r>
              <a:rPr lang="en-US" baseline="0" dirty="0" smtClean="0"/>
              <a:t> of Dos &amp; Don’ts: Image of library service list then new navigation tool; image of old reference list, then new reference list; too wordy page, show use of headers/page organization</a:t>
            </a:r>
            <a:endParaRPr lang="en-US" dirty="0"/>
          </a:p>
        </p:txBody>
      </p:sp>
      <p:sp>
        <p:nvSpPr>
          <p:cNvPr id="4" name="Slide Number Placeholder 3"/>
          <p:cNvSpPr>
            <a:spLocks noGrp="1"/>
          </p:cNvSpPr>
          <p:nvPr>
            <p:ph type="sldNum" sz="quarter" idx="10"/>
          </p:nvPr>
        </p:nvSpPr>
        <p:spPr/>
        <p:txBody>
          <a:bodyPr/>
          <a:lstStyle/>
          <a:p>
            <a:fld id="{015C7FB9-E2EA-44A2-8A82-32E452F28997}" type="slidenum">
              <a:rPr lang="en-US" smtClean="0"/>
              <a:t>30</a:t>
            </a:fld>
            <a:endParaRPr lang="en-US"/>
          </a:p>
        </p:txBody>
      </p:sp>
    </p:spTree>
    <p:extLst>
      <p:ext uri="{BB962C8B-B14F-4D97-AF65-F5344CB8AC3E}">
        <p14:creationId xmlns:p14="http://schemas.microsoft.com/office/powerpoint/2010/main" val="1592423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7FB9-E2EA-44A2-8A82-32E452F28997}" type="slidenum">
              <a:rPr lang="en-US" smtClean="0"/>
              <a:t>31</a:t>
            </a:fld>
            <a:endParaRPr lang="en-US"/>
          </a:p>
        </p:txBody>
      </p:sp>
    </p:spTree>
    <p:extLst>
      <p:ext uri="{BB962C8B-B14F-4D97-AF65-F5344CB8AC3E}">
        <p14:creationId xmlns:p14="http://schemas.microsoft.com/office/powerpoint/2010/main" val="37743241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7FB9-E2EA-44A2-8A82-32E452F28997}" type="slidenum">
              <a:rPr lang="en-US" smtClean="0"/>
              <a:t>33</a:t>
            </a:fld>
            <a:endParaRPr lang="en-US"/>
          </a:p>
        </p:txBody>
      </p:sp>
    </p:spTree>
    <p:extLst>
      <p:ext uri="{BB962C8B-B14F-4D97-AF65-F5344CB8AC3E}">
        <p14:creationId xmlns:p14="http://schemas.microsoft.com/office/powerpoint/2010/main" val="27054449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round of testing</a:t>
            </a:r>
            <a:endParaRPr lang="en-US" dirty="0"/>
          </a:p>
        </p:txBody>
      </p:sp>
      <p:sp>
        <p:nvSpPr>
          <p:cNvPr id="4" name="Slide Number Placeholder 3"/>
          <p:cNvSpPr>
            <a:spLocks noGrp="1"/>
          </p:cNvSpPr>
          <p:nvPr>
            <p:ph type="sldNum" sz="quarter" idx="10"/>
          </p:nvPr>
        </p:nvSpPr>
        <p:spPr/>
        <p:txBody>
          <a:bodyPr/>
          <a:lstStyle/>
          <a:p>
            <a:fld id="{015C7FB9-E2EA-44A2-8A82-32E452F28997}" type="slidenum">
              <a:rPr lang="en-US" smtClean="0"/>
              <a:t>34</a:t>
            </a:fld>
            <a:endParaRPr lang="en-US"/>
          </a:p>
        </p:txBody>
      </p:sp>
    </p:spTree>
    <p:extLst>
      <p:ext uri="{BB962C8B-B14F-4D97-AF65-F5344CB8AC3E}">
        <p14:creationId xmlns:p14="http://schemas.microsoft.com/office/powerpoint/2010/main" val="341409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7FB9-E2EA-44A2-8A82-32E452F28997}" type="slidenum">
              <a:rPr lang="en-US" smtClean="0"/>
              <a:t>11</a:t>
            </a:fld>
            <a:endParaRPr lang="en-US"/>
          </a:p>
        </p:txBody>
      </p:sp>
    </p:spTree>
    <p:extLst>
      <p:ext uri="{BB962C8B-B14F-4D97-AF65-F5344CB8AC3E}">
        <p14:creationId xmlns:p14="http://schemas.microsoft.com/office/powerpoint/2010/main" val="2777923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tried to cover a lot of ground today and</a:t>
            </a:r>
            <a:r>
              <a:rPr lang="en-US" baseline="0" dirty="0" smtClean="0"/>
              <a:t> there is a lot more to be said on each of these topics.  But I wanted to give a good overview and also leave time for questions.</a:t>
            </a:r>
            <a:endParaRPr lang="en-US" dirty="0"/>
          </a:p>
        </p:txBody>
      </p:sp>
      <p:sp>
        <p:nvSpPr>
          <p:cNvPr id="4" name="Slide Number Placeholder 3"/>
          <p:cNvSpPr>
            <a:spLocks noGrp="1"/>
          </p:cNvSpPr>
          <p:nvPr>
            <p:ph type="sldNum" sz="quarter" idx="10"/>
          </p:nvPr>
        </p:nvSpPr>
        <p:spPr/>
        <p:txBody>
          <a:bodyPr/>
          <a:lstStyle/>
          <a:p>
            <a:fld id="{015C7FB9-E2EA-44A2-8A82-32E452F28997}" type="slidenum">
              <a:rPr lang="en-US" smtClean="0"/>
              <a:t>36</a:t>
            </a:fld>
            <a:endParaRPr lang="en-US"/>
          </a:p>
        </p:txBody>
      </p:sp>
    </p:spTree>
    <p:extLst>
      <p:ext uri="{BB962C8B-B14F-4D97-AF65-F5344CB8AC3E}">
        <p14:creationId xmlns:p14="http://schemas.microsoft.com/office/powerpoint/2010/main" val="342714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7FB9-E2EA-44A2-8A82-32E452F28997}" type="slidenum">
              <a:rPr lang="en-US" smtClean="0"/>
              <a:t>15</a:t>
            </a:fld>
            <a:endParaRPr lang="en-US"/>
          </a:p>
        </p:txBody>
      </p:sp>
    </p:spTree>
    <p:extLst>
      <p:ext uri="{BB962C8B-B14F-4D97-AF65-F5344CB8AC3E}">
        <p14:creationId xmlns:p14="http://schemas.microsoft.com/office/powerpoint/2010/main" val="1746188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Style guide</a:t>
            </a:r>
            <a:r>
              <a:rPr lang="en-US" baseline="0" dirty="0" smtClean="0"/>
              <a:t> goal: everyone doing it the same, same face presented to the world, website is uniform, Formality: how will you address your audience, Details: how do you write dates, times, place names, </a:t>
            </a:r>
            <a:r>
              <a:rPr lang="en-US" baseline="0" dirty="0" err="1" smtClean="0"/>
              <a:t>ect</a:t>
            </a:r>
            <a:r>
              <a:rPr lang="en-US" baseline="0" dirty="0" smtClean="0"/>
              <a:t>. Checkpoints: Have stop points (100 hours, 1 month, whatever) to determine where you are and if the timeline needs to be adjusted.  I went from 1 month to 3 months to 7 months.  While these items should be covered in the written project plan, they should fully fleshed out separately in their own documents.  </a:t>
            </a:r>
            <a:endParaRPr lang="en-US" dirty="0"/>
          </a:p>
        </p:txBody>
      </p:sp>
      <p:sp>
        <p:nvSpPr>
          <p:cNvPr id="4" name="Slide Number Placeholder 3"/>
          <p:cNvSpPr>
            <a:spLocks noGrp="1"/>
          </p:cNvSpPr>
          <p:nvPr>
            <p:ph type="sldNum" sz="quarter" idx="10"/>
          </p:nvPr>
        </p:nvSpPr>
        <p:spPr/>
        <p:txBody>
          <a:bodyPr/>
          <a:lstStyle/>
          <a:p>
            <a:fld id="{015C7FB9-E2EA-44A2-8A82-32E452F28997}" type="slidenum">
              <a:rPr lang="en-US" smtClean="0"/>
              <a:t>17</a:t>
            </a:fld>
            <a:endParaRPr lang="en-US"/>
          </a:p>
        </p:txBody>
      </p:sp>
    </p:spTree>
    <p:extLst>
      <p:ext uri="{BB962C8B-B14F-4D97-AF65-F5344CB8AC3E}">
        <p14:creationId xmlns:p14="http://schemas.microsoft.com/office/powerpoint/2010/main" val="14978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staff will</a:t>
            </a:r>
            <a:r>
              <a:rPr lang="en-US" baseline="0" dirty="0" smtClean="0"/>
              <a:t> look like when you change things.  So share and train and explain the new style guide.  </a:t>
            </a:r>
            <a:endParaRPr lang="en-US" dirty="0"/>
          </a:p>
        </p:txBody>
      </p:sp>
      <p:sp>
        <p:nvSpPr>
          <p:cNvPr id="4" name="Slide Number Placeholder 3"/>
          <p:cNvSpPr>
            <a:spLocks noGrp="1"/>
          </p:cNvSpPr>
          <p:nvPr>
            <p:ph type="sldNum" sz="quarter" idx="10"/>
          </p:nvPr>
        </p:nvSpPr>
        <p:spPr/>
        <p:txBody>
          <a:bodyPr/>
          <a:lstStyle/>
          <a:p>
            <a:fld id="{015C7FB9-E2EA-44A2-8A82-32E452F28997}" type="slidenum">
              <a:rPr lang="en-US" smtClean="0"/>
              <a:t>19</a:t>
            </a:fld>
            <a:endParaRPr lang="en-US"/>
          </a:p>
        </p:txBody>
      </p:sp>
    </p:spTree>
    <p:extLst>
      <p:ext uri="{BB962C8B-B14F-4D97-AF65-F5344CB8AC3E}">
        <p14:creationId xmlns:p14="http://schemas.microsoft.com/office/powerpoint/2010/main" val="4050272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Doesn’t have to be fancy, just needs</a:t>
            </a:r>
            <a:r>
              <a:rPr lang="en-US" baseline="0" dirty="0" smtClean="0"/>
              <a:t> to get the job done.  This also helps in other’s planning as well.  If people know you’re working with them they can plan their schedules and get their work done, you can work around other meetings and vacations, </a:t>
            </a:r>
            <a:r>
              <a:rPr lang="en-US" baseline="0" dirty="0" err="1" smtClean="0"/>
              <a:t>ect</a:t>
            </a:r>
            <a:r>
              <a:rPr lang="en-US" baseline="0" dirty="0" smtClean="0"/>
              <a:t>.  For the overall timeline you’ll want to include things like when you’ll do usability testing, time for fixing issues, employee training time, and extra weeks for when everything is running behind.</a:t>
            </a:r>
            <a:endParaRPr lang="en-US" dirty="0"/>
          </a:p>
        </p:txBody>
      </p:sp>
      <p:sp>
        <p:nvSpPr>
          <p:cNvPr id="4" name="Slide Number Placeholder 3"/>
          <p:cNvSpPr>
            <a:spLocks noGrp="1"/>
          </p:cNvSpPr>
          <p:nvPr>
            <p:ph type="sldNum" sz="quarter" idx="10"/>
          </p:nvPr>
        </p:nvSpPr>
        <p:spPr/>
        <p:txBody>
          <a:bodyPr/>
          <a:lstStyle/>
          <a:p>
            <a:fld id="{015C7FB9-E2EA-44A2-8A82-32E452F28997}" type="slidenum">
              <a:rPr lang="en-US" smtClean="0"/>
              <a:t>20</a:t>
            </a:fld>
            <a:endParaRPr lang="en-US"/>
          </a:p>
        </p:txBody>
      </p:sp>
    </p:spTree>
    <p:extLst>
      <p:ext uri="{BB962C8B-B14F-4D97-AF65-F5344CB8AC3E}">
        <p14:creationId xmlns:p14="http://schemas.microsoft.com/office/powerpoint/2010/main" val="1256424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Got the paperwork figured</a:t>
            </a:r>
            <a:r>
              <a:rPr lang="en-US" baseline="0" dirty="0" smtClean="0"/>
              <a:t> out, so how do you start working on the site?  I assume you have an old website you’re working off of.  So start by digging down deep into that site to see what you have.  I did this section by section.  Who ever I was working with for the coming few weeks I first set down with them and went over all the pages on the current website that they were responsible for or somehow related to their job.   Probably a better approach would be to do this up front to get an idea of the total content.  </a:t>
            </a:r>
            <a:endParaRPr lang="en-US" dirty="0"/>
          </a:p>
        </p:txBody>
      </p:sp>
      <p:sp>
        <p:nvSpPr>
          <p:cNvPr id="4" name="Slide Number Placeholder 3"/>
          <p:cNvSpPr>
            <a:spLocks noGrp="1"/>
          </p:cNvSpPr>
          <p:nvPr>
            <p:ph type="sldNum" sz="quarter" idx="10"/>
          </p:nvPr>
        </p:nvSpPr>
        <p:spPr/>
        <p:txBody>
          <a:bodyPr/>
          <a:lstStyle/>
          <a:p>
            <a:fld id="{015C7FB9-E2EA-44A2-8A82-32E452F28997}" type="slidenum">
              <a:rPr lang="en-US" smtClean="0"/>
              <a:t>21</a:t>
            </a:fld>
            <a:endParaRPr lang="en-US"/>
          </a:p>
        </p:txBody>
      </p:sp>
    </p:spTree>
    <p:extLst>
      <p:ext uri="{BB962C8B-B14F-4D97-AF65-F5344CB8AC3E}">
        <p14:creationId xmlns:p14="http://schemas.microsoft.com/office/powerpoint/2010/main" val="400619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know you don’t want to do</a:t>
            </a:r>
            <a:r>
              <a:rPr lang="en-US" baseline="0" dirty="0" smtClean="0"/>
              <a:t> this, it sounds boring, and tedious.  It is.  But you need to know what exists, what bad habits are present, and you’ll also likely discover information on how your library is working since the website is just an outward example of the inner workings of your staff.  Examples from VTLIB: expensive server didn’t know they were paying for, multiple people working on same project producing not the same information, very old and out of date info.</a:t>
            </a:r>
            <a:endParaRPr lang="en-US" dirty="0"/>
          </a:p>
        </p:txBody>
      </p:sp>
      <p:sp>
        <p:nvSpPr>
          <p:cNvPr id="4" name="Slide Number Placeholder 3"/>
          <p:cNvSpPr>
            <a:spLocks noGrp="1"/>
          </p:cNvSpPr>
          <p:nvPr>
            <p:ph type="sldNum" sz="quarter" idx="10"/>
          </p:nvPr>
        </p:nvSpPr>
        <p:spPr/>
        <p:txBody>
          <a:bodyPr/>
          <a:lstStyle/>
          <a:p>
            <a:fld id="{015C7FB9-E2EA-44A2-8A82-32E452F28997}" type="slidenum">
              <a:rPr lang="en-US" smtClean="0"/>
              <a:t>22</a:t>
            </a:fld>
            <a:endParaRPr lang="en-US"/>
          </a:p>
        </p:txBody>
      </p:sp>
    </p:spTree>
    <p:extLst>
      <p:ext uri="{BB962C8B-B14F-4D97-AF65-F5344CB8AC3E}">
        <p14:creationId xmlns:p14="http://schemas.microsoft.com/office/powerpoint/2010/main" val="3929312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5C7FB9-E2EA-44A2-8A82-32E452F28997}" type="slidenum">
              <a:rPr lang="en-US" smtClean="0"/>
              <a:t>23</a:t>
            </a:fld>
            <a:endParaRPr lang="en-US"/>
          </a:p>
        </p:txBody>
      </p:sp>
    </p:spTree>
    <p:extLst>
      <p:ext uri="{BB962C8B-B14F-4D97-AF65-F5344CB8AC3E}">
        <p14:creationId xmlns:p14="http://schemas.microsoft.com/office/powerpoint/2010/main" val="3431153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1041897-D803-43B8-BFA3-9458958DE11D}" type="datetimeFigureOut">
              <a:rPr lang="en-US" smtClean="0"/>
              <a:t>5/15/2015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81EFEF-30E7-4B2D-A2EA-9C7ED4A08505}" type="slidenum">
              <a:rPr lang="en-US" smtClean="0"/>
              <a:t>‹#›</a:t>
            </a:fld>
            <a:endParaRPr lang="en-US"/>
          </a:p>
        </p:txBody>
      </p:sp>
    </p:spTree>
    <p:extLst>
      <p:ext uri="{BB962C8B-B14F-4D97-AF65-F5344CB8AC3E}">
        <p14:creationId xmlns:p14="http://schemas.microsoft.com/office/powerpoint/2010/main" val="1136711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1897-D803-43B8-BFA3-9458958DE11D}"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1EFEF-30E7-4B2D-A2EA-9C7ED4A08505}" type="slidenum">
              <a:rPr lang="en-US" smtClean="0"/>
              <a:t>‹#›</a:t>
            </a:fld>
            <a:endParaRPr lang="en-US"/>
          </a:p>
        </p:txBody>
      </p:sp>
    </p:spTree>
    <p:extLst>
      <p:ext uri="{BB962C8B-B14F-4D97-AF65-F5344CB8AC3E}">
        <p14:creationId xmlns:p14="http://schemas.microsoft.com/office/powerpoint/2010/main" val="3809271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1897-D803-43B8-BFA3-9458958DE11D}"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1EFEF-30E7-4B2D-A2EA-9C7ED4A08505}" type="slidenum">
              <a:rPr lang="en-US" smtClean="0"/>
              <a:t>‹#›</a:t>
            </a:fld>
            <a:endParaRPr lang="en-US"/>
          </a:p>
        </p:txBody>
      </p:sp>
    </p:spTree>
    <p:extLst>
      <p:ext uri="{BB962C8B-B14F-4D97-AF65-F5344CB8AC3E}">
        <p14:creationId xmlns:p14="http://schemas.microsoft.com/office/powerpoint/2010/main" val="4097321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1897-D803-43B8-BFA3-9458958DE11D}"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1EFEF-30E7-4B2D-A2EA-9C7ED4A08505}"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25192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1897-D803-43B8-BFA3-9458958DE11D}"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1EFEF-30E7-4B2D-A2EA-9C7ED4A08505}" type="slidenum">
              <a:rPr lang="en-US" smtClean="0"/>
              <a:t>‹#›</a:t>
            </a:fld>
            <a:endParaRPr lang="en-US"/>
          </a:p>
        </p:txBody>
      </p:sp>
    </p:spTree>
    <p:extLst>
      <p:ext uri="{BB962C8B-B14F-4D97-AF65-F5344CB8AC3E}">
        <p14:creationId xmlns:p14="http://schemas.microsoft.com/office/powerpoint/2010/main" val="290765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1041897-D803-43B8-BFA3-9458958DE11D}" type="datetimeFigureOut">
              <a:rPr lang="en-US" smtClean="0"/>
              <a:t>5/15/2015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81EFEF-30E7-4B2D-A2EA-9C7ED4A08505}" type="slidenum">
              <a:rPr lang="en-US" smtClean="0"/>
              <a:t>‹#›</a:t>
            </a:fld>
            <a:endParaRPr lang="en-US"/>
          </a:p>
        </p:txBody>
      </p:sp>
    </p:spTree>
    <p:extLst>
      <p:ext uri="{BB962C8B-B14F-4D97-AF65-F5344CB8AC3E}">
        <p14:creationId xmlns:p14="http://schemas.microsoft.com/office/powerpoint/2010/main" val="1318960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1041897-D803-43B8-BFA3-9458958DE11D}" type="datetimeFigureOut">
              <a:rPr lang="en-US" smtClean="0"/>
              <a:t>5/15/2015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81EFEF-30E7-4B2D-A2EA-9C7ED4A08505}" type="slidenum">
              <a:rPr lang="en-US" smtClean="0"/>
              <a:t>‹#›</a:t>
            </a:fld>
            <a:endParaRPr lang="en-US"/>
          </a:p>
        </p:txBody>
      </p:sp>
    </p:spTree>
    <p:extLst>
      <p:ext uri="{BB962C8B-B14F-4D97-AF65-F5344CB8AC3E}">
        <p14:creationId xmlns:p14="http://schemas.microsoft.com/office/powerpoint/2010/main" val="1039986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041897-D803-43B8-BFA3-9458958DE11D}"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1EFEF-30E7-4B2D-A2EA-9C7ED4A08505}" type="slidenum">
              <a:rPr lang="en-US" smtClean="0"/>
              <a:t>‹#›</a:t>
            </a:fld>
            <a:endParaRPr lang="en-US"/>
          </a:p>
        </p:txBody>
      </p:sp>
    </p:spTree>
    <p:extLst>
      <p:ext uri="{BB962C8B-B14F-4D97-AF65-F5344CB8AC3E}">
        <p14:creationId xmlns:p14="http://schemas.microsoft.com/office/powerpoint/2010/main" val="3340451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041897-D803-43B8-BFA3-9458958DE11D}"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1EFEF-30E7-4B2D-A2EA-9C7ED4A08505}" type="slidenum">
              <a:rPr lang="en-US" smtClean="0"/>
              <a:t>‹#›</a:t>
            </a:fld>
            <a:endParaRPr lang="en-US"/>
          </a:p>
        </p:txBody>
      </p:sp>
    </p:spTree>
    <p:extLst>
      <p:ext uri="{BB962C8B-B14F-4D97-AF65-F5344CB8AC3E}">
        <p14:creationId xmlns:p14="http://schemas.microsoft.com/office/powerpoint/2010/main" val="69107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1041897-D803-43B8-BFA3-9458958DE11D}"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1EFEF-30E7-4B2D-A2EA-9C7ED4A08505}" type="slidenum">
              <a:rPr lang="en-US" smtClean="0"/>
              <a:t>‹#›</a:t>
            </a:fld>
            <a:endParaRPr lang="en-US"/>
          </a:p>
        </p:txBody>
      </p:sp>
    </p:spTree>
    <p:extLst>
      <p:ext uri="{BB962C8B-B14F-4D97-AF65-F5344CB8AC3E}">
        <p14:creationId xmlns:p14="http://schemas.microsoft.com/office/powerpoint/2010/main" val="2054487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1041897-D803-43B8-BFA3-9458958DE11D}" type="datetimeFigureOut">
              <a:rPr lang="en-US" smtClean="0"/>
              <a:t>5/15/2015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1EFEF-30E7-4B2D-A2EA-9C7ED4A08505}" type="slidenum">
              <a:rPr lang="en-US" smtClean="0"/>
              <a:t>‹#›</a:t>
            </a:fld>
            <a:endParaRPr lang="en-US"/>
          </a:p>
        </p:txBody>
      </p:sp>
    </p:spTree>
    <p:extLst>
      <p:ext uri="{BB962C8B-B14F-4D97-AF65-F5344CB8AC3E}">
        <p14:creationId xmlns:p14="http://schemas.microsoft.com/office/powerpoint/2010/main" val="1382293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1041897-D803-43B8-BFA3-9458958DE11D}"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1EFEF-30E7-4B2D-A2EA-9C7ED4A08505}" type="slidenum">
              <a:rPr lang="en-US" smtClean="0"/>
              <a:t>‹#›</a:t>
            </a:fld>
            <a:endParaRPr lang="en-US"/>
          </a:p>
        </p:txBody>
      </p:sp>
    </p:spTree>
    <p:extLst>
      <p:ext uri="{BB962C8B-B14F-4D97-AF65-F5344CB8AC3E}">
        <p14:creationId xmlns:p14="http://schemas.microsoft.com/office/powerpoint/2010/main" val="150168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1041897-D803-43B8-BFA3-9458958DE11D}" type="datetimeFigureOut">
              <a:rPr lang="en-US" smtClean="0"/>
              <a:t>5/15/2015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81EFEF-30E7-4B2D-A2EA-9C7ED4A08505}" type="slidenum">
              <a:rPr lang="en-US" smtClean="0"/>
              <a:t>‹#›</a:t>
            </a:fld>
            <a:endParaRPr lang="en-US"/>
          </a:p>
        </p:txBody>
      </p:sp>
    </p:spTree>
    <p:extLst>
      <p:ext uri="{BB962C8B-B14F-4D97-AF65-F5344CB8AC3E}">
        <p14:creationId xmlns:p14="http://schemas.microsoft.com/office/powerpoint/2010/main" val="205044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1041897-D803-43B8-BFA3-9458958DE11D}" type="datetimeFigureOut">
              <a:rPr lang="en-US" smtClean="0"/>
              <a:t>5/15/2015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81EFEF-30E7-4B2D-A2EA-9C7ED4A08505}" type="slidenum">
              <a:rPr lang="en-US" smtClean="0"/>
              <a:t>‹#›</a:t>
            </a:fld>
            <a:endParaRPr lang="en-US"/>
          </a:p>
        </p:txBody>
      </p:sp>
    </p:spTree>
    <p:extLst>
      <p:ext uri="{BB962C8B-B14F-4D97-AF65-F5344CB8AC3E}">
        <p14:creationId xmlns:p14="http://schemas.microsoft.com/office/powerpoint/2010/main" val="1836011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041897-D803-43B8-BFA3-9458958DE11D}" type="datetimeFigureOut">
              <a:rPr lang="en-US" smtClean="0"/>
              <a:t>5/15/2015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81EFEF-30E7-4B2D-A2EA-9C7ED4A08505}" type="slidenum">
              <a:rPr lang="en-US" smtClean="0"/>
              <a:t>‹#›</a:t>
            </a:fld>
            <a:endParaRPr lang="en-US"/>
          </a:p>
        </p:txBody>
      </p:sp>
    </p:spTree>
    <p:extLst>
      <p:ext uri="{BB962C8B-B14F-4D97-AF65-F5344CB8AC3E}">
        <p14:creationId xmlns:p14="http://schemas.microsoft.com/office/powerpoint/2010/main" val="256622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1897-D803-43B8-BFA3-9458958DE11D}"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1EFEF-30E7-4B2D-A2EA-9C7ED4A08505}" type="slidenum">
              <a:rPr lang="en-US" smtClean="0"/>
              <a:t>‹#›</a:t>
            </a:fld>
            <a:endParaRPr lang="en-US"/>
          </a:p>
        </p:txBody>
      </p:sp>
    </p:spTree>
    <p:extLst>
      <p:ext uri="{BB962C8B-B14F-4D97-AF65-F5344CB8AC3E}">
        <p14:creationId xmlns:p14="http://schemas.microsoft.com/office/powerpoint/2010/main" val="152299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041897-D803-43B8-BFA3-9458958DE11D}" type="datetimeFigureOut">
              <a:rPr lang="en-US" smtClean="0"/>
              <a:t>5/15/2015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1EFEF-30E7-4B2D-A2EA-9C7ED4A08505}" type="slidenum">
              <a:rPr lang="en-US" smtClean="0"/>
              <a:t>‹#›</a:t>
            </a:fld>
            <a:endParaRPr lang="en-US"/>
          </a:p>
        </p:txBody>
      </p:sp>
    </p:spTree>
    <p:extLst>
      <p:ext uri="{BB962C8B-B14F-4D97-AF65-F5344CB8AC3E}">
        <p14:creationId xmlns:p14="http://schemas.microsoft.com/office/powerpoint/2010/main" val="879939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1041897-D803-43B8-BFA3-9458958DE11D}" type="datetimeFigureOut">
              <a:rPr lang="en-US" smtClean="0"/>
              <a:t>5/15/2015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C81EFEF-30E7-4B2D-A2EA-9C7ED4A08505}" type="slidenum">
              <a:rPr lang="en-US" smtClean="0"/>
              <a:t>‹#›</a:t>
            </a:fld>
            <a:endParaRPr lang="en-US"/>
          </a:p>
        </p:txBody>
      </p:sp>
    </p:spTree>
    <p:extLst>
      <p:ext uri="{BB962C8B-B14F-4D97-AF65-F5344CB8AC3E}">
        <p14:creationId xmlns:p14="http://schemas.microsoft.com/office/powerpoint/2010/main" val="1146865765"/>
      </p:ext>
    </p:extLst>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54178" y="661736"/>
            <a:ext cx="9144000" cy="5371592"/>
          </a:xfrm>
        </p:spPr>
        <p:txBody>
          <a:bodyPr>
            <a:normAutofit/>
          </a:bodyPr>
          <a:lstStyle/>
          <a:p>
            <a:r>
              <a:rPr lang="en-US" sz="6600" dirty="0" smtClean="0"/>
              <a:t>Oh, I Just Use The Search Bar</a:t>
            </a:r>
            <a:r>
              <a:rPr lang="en-US" dirty="0" smtClean="0"/>
              <a:t/>
            </a:r>
            <a:br>
              <a:rPr lang="en-US" dirty="0" smtClean="0"/>
            </a:br>
            <a:r>
              <a:rPr lang="en-US" sz="2000" dirty="0" smtClean="0"/>
              <a:t/>
            </a:r>
            <a:br>
              <a:rPr lang="en-US" sz="2000" dirty="0" smtClean="0"/>
            </a:br>
            <a:r>
              <a:rPr lang="en-US" sz="3600" i="1" dirty="0" smtClean="0"/>
              <a:t>Building a better website</a:t>
            </a:r>
            <a:endParaRPr lang="en-US" sz="3600" i="1" dirty="0"/>
          </a:p>
        </p:txBody>
      </p:sp>
      <p:sp>
        <p:nvSpPr>
          <p:cNvPr id="3" name="Subtitle 2"/>
          <p:cNvSpPr>
            <a:spLocks noGrp="1"/>
          </p:cNvSpPr>
          <p:nvPr>
            <p:ph type="subTitle" idx="1"/>
          </p:nvPr>
        </p:nvSpPr>
        <p:spPr>
          <a:xfrm>
            <a:off x="2354178" y="5126133"/>
            <a:ext cx="9144000" cy="754025"/>
          </a:xfrm>
        </p:spPr>
        <p:txBody>
          <a:bodyPr>
            <a:normAutofit fontScale="25000" lnSpcReduction="20000"/>
          </a:bodyPr>
          <a:lstStyle/>
          <a:p>
            <a:endParaRPr lang="en-US" dirty="0"/>
          </a:p>
          <a:p>
            <a:r>
              <a:rPr lang="en-US" sz="9600" dirty="0" smtClean="0"/>
              <a:t>Angele D. Mott Nickerson</a:t>
            </a:r>
          </a:p>
          <a:p>
            <a:r>
              <a:rPr lang="en-US" sz="9600" dirty="0" smtClean="0"/>
              <a:t>Tom McMurdo</a:t>
            </a:r>
          </a:p>
          <a:p>
            <a:r>
              <a:rPr lang="en-US" sz="9600" dirty="0" smtClean="0"/>
              <a:t>Vermont Department of Libraries</a:t>
            </a:r>
            <a:endParaRPr lang="en-US" sz="9600" dirty="0"/>
          </a:p>
        </p:txBody>
      </p:sp>
    </p:spTree>
    <p:extLst>
      <p:ext uri="{BB962C8B-B14F-4D97-AF65-F5344CB8AC3E}">
        <p14:creationId xmlns:p14="http://schemas.microsoft.com/office/powerpoint/2010/main" val="2009461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120000" y="1453897"/>
            <a:ext cx="3369704" cy="4709160"/>
          </a:xfrm>
        </p:spPr>
        <p:txBody>
          <a:bodyPr>
            <a:normAutofit/>
          </a:bodyPr>
          <a:lstStyle/>
          <a:p>
            <a:endParaRPr lang="en-US" dirty="0"/>
          </a:p>
          <a:p>
            <a:endParaRPr lang="en-US" dirty="0"/>
          </a:p>
        </p:txBody>
      </p:sp>
      <p:sp>
        <p:nvSpPr>
          <p:cNvPr id="4" name="TextBox 3"/>
          <p:cNvSpPr txBox="1"/>
          <p:nvPr/>
        </p:nvSpPr>
        <p:spPr>
          <a:xfrm>
            <a:off x="3639310" y="6236208"/>
            <a:ext cx="4626864" cy="369332"/>
          </a:xfrm>
          <a:prstGeom prst="rect">
            <a:avLst/>
          </a:prstGeom>
          <a:noFill/>
        </p:spPr>
        <p:txBody>
          <a:bodyPr wrap="square" rtlCol="0">
            <a:spAutoFit/>
          </a:bodyPr>
          <a:lstStyle/>
          <a:p>
            <a:r>
              <a:rPr lang="en-US" dirty="0" smtClean="0"/>
              <a:t>More…</a:t>
            </a:r>
            <a:endParaRPr lang="en-US" dirty="0"/>
          </a:p>
        </p:txBody>
      </p:sp>
      <p:pic>
        <p:nvPicPr>
          <p:cNvPr id="8194" name="Picture 2" descr="H:\VLA\2015 conference\Old_site_basic_reference_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3270" y="274753"/>
            <a:ext cx="4319714" cy="596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650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120000" y="1453897"/>
            <a:ext cx="3369704" cy="4709160"/>
          </a:xfrm>
        </p:spPr>
        <p:txBody>
          <a:bodyPr>
            <a:normAutofit/>
          </a:bodyPr>
          <a:lstStyle/>
          <a:p>
            <a:endParaRPr lang="en-US" dirty="0"/>
          </a:p>
          <a:p>
            <a:endParaRPr lang="en-US" dirty="0"/>
          </a:p>
        </p:txBody>
      </p:sp>
      <p:sp>
        <p:nvSpPr>
          <p:cNvPr id="4" name="TextBox 3"/>
          <p:cNvSpPr txBox="1"/>
          <p:nvPr/>
        </p:nvSpPr>
        <p:spPr>
          <a:xfrm>
            <a:off x="3639310" y="6236208"/>
            <a:ext cx="4626864" cy="646331"/>
          </a:xfrm>
          <a:prstGeom prst="rect">
            <a:avLst/>
          </a:prstGeom>
          <a:noFill/>
        </p:spPr>
        <p:txBody>
          <a:bodyPr wrap="square" rtlCol="0">
            <a:spAutoFit/>
          </a:bodyPr>
          <a:lstStyle/>
          <a:p>
            <a:r>
              <a:rPr lang="en-US" dirty="0" smtClean="0"/>
              <a:t>Just about halfway through and I got tired of doing screen captures.</a:t>
            </a:r>
            <a:endParaRPr lang="en-US" dirty="0"/>
          </a:p>
        </p:txBody>
      </p:sp>
      <p:pic>
        <p:nvPicPr>
          <p:cNvPr id="9218" name="Picture 2" descr="H:\VLA\2015 conference\Old_site_basic_reference_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9310" y="461466"/>
            <a:ext cx="4367030" cy="577474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732520" y="3164038"/>
            <a:ext cx="3218688" cy="923330"/>
          </a:xfrm>
          <a:prstGeom prst="rect">
            <a:avLst/>
          </a:prstGeom>
          <a:noFill/>
        </p:spPr>
        <p:txBody>
          <a:bodyPr wrap="square" rtlCol="0">
            <a:spAutoFit/>
          </a:bodyPr>
          <a:lstStyle/>
          <a:p>
            <a:r>
              <a:rPr lang="en-US" dirty="0" smtClean="0"/>
              <a:t>I developed a habit early on of just using the search bar to find what I wanted on our old site.</a:t>
            </a:r>
            <a:endParaRPr lang="en-US" dirty="0"/>
          </a:p>
        </p:txBody>
      </p:sp>
    </p:spTree>
    <p:extLst>
      <p:ext uri="{BB962C8B-B14F-4D97-AF65-F5344CB8AC3E}">
        <p14:creationId xmlns:p14="http://schemas.microsoft.com/office/powerpoint/2010/main" val="1158780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65125"/>
            <a:ext cx="4410456" cy="1198499"/>
          </a:xfrm>
        </p:spPr>
        <p:txBody>
          <a:bodyPr>
            <a:normAutofit fontScale="90000"/>
          </a:bodyPr>
          <a:lstStyle/>
          <a:p>
            <a:r>
              <a:rPr lang="en-US" dirty="0" smtClean="0"/>
              <a:t>Change needed</a:t>
            </a:r>
            <a:endParaRPr lang="en-US" dirty="0"/>
          </a:p>
        </p:txBody>
      </p:sp>
      <p:sp>
        <p:nvSpPr>
          <p:cNvPr id="3" name="Content Placeholder 2"/>
          <p:cNvSpPr>
            <a:spLocks noGrp="1"/>
          </p:cNvSpPr>
          <p:nvPr>
            <p:ph idx="1"/>
          </p:nvPr>
        </p:nvSpPr>
        <p:spPr>
          <a:xfrm>
            <a:off x="635368" y="1380745"/>
            <a:ext cx="3369704" cy="4709160"/>
          </a:xfrm>
        </p:spPr>
        <p:txBody>
          <a:bodyPr>
            <a:normAutofit fontScale="92500"/>
          </a:bodyPr>
          <a:lstStyle/>
          <a:p>
            <a:pPr>
              <a:buFont typeface="Courier New" panose="02070309020205020404" pitchFamily="49" charset="0"/>
              <a:buChar char="o"/>
            </a:pPr>
            <a:r>
              <a:rPr lang="en-US" dirty="0" smtClean="0"/>
              <a:t>We knew that we needed a new website. </a:t>
            </a:r>
          </a:p>
          <a:p>
            <a:pPr>
              <a:buFont typeface="Courier New" panose="02070309020205020404" pitchFamily="49" charset="0"/>
              <a:buChar char="o"/>
            </a:pPr>
            <a:endParaRPr lang="en-US" dirty="0" smtClean="0"/>
          </a:p>
          <a:p>
            <a:pPr>
              <a:buFont typeface="Courier New" panose="02070309020205020404" pitchFamily="49" charset="0"/>
              <a:buChar char="o"/>
            </a:pPr>
            <a:r>
              <a:rPr lang="en-US" dirty="0" smtClean="0"/>
              <a:t>But, the task was daunting. So much information on the site, warrens, old information, multiple servers, many authors, styles, types of information…</a:t>
            </a:r>
            <a:endParaRPr lang="en-US" dirty="0"/>
          </a:p>
        </p:txBody>
      </p:sp>
      <p:sp>
        <p:nvSpPr>
          <p:cNvPr id="4" name="TextBox 3"/>
          <p:cNvSpPr txBox="1"/>
          <p:nvPr/>
        </p:nvSpPr>
        <p:spPr>
          <a:xfrm>
            <a:off x="6684264" y="6245352"/>
            <a:ext cx="4626864" cy="369332"/>
          </a:xfrm>
          <a:prstGeom prst="rect">
            <a:avLst/>
          </a:prstGeom>
          <a:noFill/>
        </p:spPr>
        <p:txBody>
          <a:bodyPr wrap="square" rtlCol="0">
            <a:spAutoFit/>
          </a:bodyPr>
          <a:lstStyle/>
          <a:p>
            <a:r>
              <a:rPr lang="en-US" dirty="0" smtClean="0"/>
              <a:t>Librarians’ Resources</a:t>
            </a:r>
            <a:endParaRPr lang="en-US" dirty="0"/>
          </a:p>
        </p:txBody>
      </p:sp>
      <p:pic>
        <p:nvPicPr>
          <p:cNvPr id="10242" name="Picture 2" descr="H:\VLA\2015 conference\Old_site_for_librarians_list_to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5512" y="445044"/>
            <a:ext cx="7429119" cy="5800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24776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65125"/>
            <a:ext cx="4410456" cy="1198499"/>
          </a:xfrm>
        </p:spPr>
        <p:txBody>
          <a:bodyPr>
            <a:normAutofit/>
          </a:bodyPr>
          <a:lstStyle/>
          <a:p>
            <a:r>
              <a:rPr lang="en-US" dirty="0" smtClean="0"/>
              <a:t>Choices</a:t>
            </a:r>
            <a:endParaRPr lang="en-US" dirty="0"/>
          </a:p>
        </p:txBody>
      </p:sp>
      <p:sp>
        <p:nvSpPr>
          <p:cNvPr id="3" name="Content Placeholder 2"/>
          <p:cNvSpPr>
            <a:spLocks noGrp="1"/>
          </p:cNvSpPr>
          <p:nvPr>
            <p:ph idx="1"/>
          </p:nvPr>
        </p:nvSpPr>
        <p:spPr>
          <a:xfrm>
            <a:off x="635368" y="1380745"/>
            <a:ext cx="3369704" cy="4709160"/>
          </a:xfrm>
        </p:spPr>
        <p:txBody>
          <a:bodyPr>
            <a:normAutofit fontScale="92500" lnSpcReduction="10000"/>
          </a:bodyPr>
          <a:lstStyle/>
          <a:p>
            <a:pPr>
              <a:buFont typeface="Courier New" panose="02070309020205020404" pitchFamily="49" charset="0"/>
              <a:buChar char="o"/>
            </a:pPr>
            <a:r>
              <a:rPr lang="en-US" dirty="0" smtClean="0"/>
              <a:t>How to proceed?</a:t>
            </a:r>
          </a:p>
          <a:p>
            <a:pPr>
              <a:buFont typeface="Courier New" panose="02070309020205020404" pitchFamily="49" charset="0"/>
              <a:buChar char="o"/>
            </a:pPr>
            <a:endParaRPr lang="en-US" dirty="0"/>
          </a:p>
          <a:p>
            <a:pPr>
              <a:buFont typeface="Courier New" panose="02070309020205020404" pitchFamily="49" charset="0"/>
              <a:buChar char="o"/>
            </a:pPr>
            <a:r>
              <a:rPr lang="en-US" dirty="0" smtClean="0"/>
              <a:t>Drupal is WYSIWYG, so how hard could it be? We can just do this in-house, right?</a:t>
            </a:r>
          </a:p>
          <a:p>
            <a:pPr>
              <a:buFont typeface="Courier New" panose="02070309020205020404" pitchFamily="49" charset="0"/>
              <a:buChar char="o"/>
            </a:pPr>
            <a:endParaRPr lang="en-US" dirty="0"/>
          </a:p>
          <a:p>
            <a:pPr>
              <a:buFont typeface="Courier New" panose="02070309020205020404" pitchFamily="49" charset="0"/>
              <a:buChar char="o"/>
            </a:pPr>
            <a:r>
              <a:rPr lang="en-US" dirty="0" smtClean="0"/>
              <a:t>I’ll just drop everything for the next six to nine months and do this. Ha </a:t>
            </a:r>
            <a:r>
              <a:rPr lang="en-US" dirty="0" err="1" smtClean="0"/>
              <a:t>ha</a:t>
            </a:r>
            <a:r>
              <a:rPr lang="en-US" dirty="0" smtClean="0"/>
              <a:t>.</a:t>
            </a:r>
          </a:p>
          <a:p>
            <a:endParaRPr lang="en-US" dirty="0" smtClean="0"/>
          </a:p>
          <a:p>
            <a:endParaRPr lang="en-US" dirty="0"/>
          </a:p>
          <a:p>
            <a:endParaRPr lang="en-US" dirty="0"/>
          </a:p>
        </p:txBody>
      </p:sp>
      <p:sp>
        <p:nvSpPr>
          <p:cNvPr id="4" name="TextBox 3"/>
          <p:cNvSpPr txBox="1"/>
          <p:nvPr/>
        </p:nvSpPr>
        <p:spPr>
          <a:xfrm>
            <a:off x="5843016" y="5678424"/>
            <a:ext cx="4626864" cy="369332"/>
          </a:xfrm>
          <a:prstGeom prst="rect">
            <a:avLst/>
          </a:prstGeom>
          <a:noFill/>
        </p:spPr>
        <p:txBody>
          <a:bodyPr wrap="square" rtlCol="0">
            <a:spAutoFit/>
          </a:bodyPr>
          <a:lstStyle/>
          <a:p>
            <a:pPr algn="ctr"/>
            <a:r>
              <a:rPr lang="en-US" dirty="0" smtClean="0"/>
              <a:t>Agency of Agriculture site</a:t>
            </a:r>
            <a:endParaRPr lang="en-US" dirty="0"/>
          </a:p>
        </p:txBody>
      </p:sp>
      <p:pic>
        <p:nvPicPr>
          <p:cNvPr id="11266" name="Picture 2" descr="H:\VLA\2015 conference\Agency_of_agricul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440" y="678149"/>
            <a:ext cx="7798392" cy="4908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8421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65125"/>
            <a:ext cx="4410456" cy="1198499"/>
          </a:xfrm>
        </p:spPr>
        <p:txBody>
          <a:bodyPr>
            <a:normAutofit/>
          </a:bodyPr>
          <a:lstStyle/>
          <a:p>
            <a:r>
              <a:rPr lang="en-US" dirty="0" smtClean="0"/>
              <a:t>Choices</a:t>
            </a:r>
            <a:endParaRPr lang="en-US" dirty="0"/>
          </a:p>
        </p:txBody>
      </p:sp>
      <p:sp>
        <p:nvSpPr>
          <p:cNvPr id="3" name="Content Placeholder 2"/>
          <p:cNvSpPr>
            <a:spLocks noGrp="1"/>
          </p:cNvSpPr>
          <p:nvPr>
            <p:ph idx="1"/>
          </p:nvPr>
        </p:nvSpPr>
        <p:spPr>
          <a:xfrm>
            <a:off x="635368" y="1380745"/>
            <a:ext cx="3369704" cy="4709160"/>
          </a:xfrm>
        </p:spPr>
        <p:txBody>
          <a:bodyPr>
            <a:normAutofit/>
          </a:bodyPr>
          <a:lstStyle/>
          <a:p>
            <a:pPr>
              <a:buFont typeface="Courier New" panose="02070309020205020404" pitchFamily="49" charset="0"/>
              <a:buChar char="o"/>
            </a:pPr>
            <a:r>
              <a:rPr lang="en-US" dirty="0" smtClean="0"/>
              <a:t>Hire a consulting firm? They won’t understand library issues. </a:t>
            </a:r>
          </a:p>
          <a:p>
            <a:pPr>
              <a:buFont typeface="Courier New" panose="02070309020205020404" pitchFamily="49" charset="0"/>
              <a:buChar char="o"/>
            </a:pPr>
            <a:endParaRPr lang="en-US" dirty="0"/>
          </a:p>
          <a:p>
            <a:pPr>
              <a:buFont typeface="Courier New" panose="02070309020205020404" pitchFamily="49" charset="0"/>
              <a:buChar char="o"/>
            </a:pPr>
            <a:r>
              <a:rPr lang="en-US" dirty="0" smtClean="0"/>
              <a:t>Fortunate to be able to work with Angele Mott Nickerson, a </a:t>
            </a:r>
            <a:r>
              <a:rPr lang="en-US" i="1" dirty="0" smtClean="0"/>
              <a:t>librarian, </a:t>
            </a:r>
            <a:r>
              <a:rPr lang="en-US" dirty="0" smtClean="0"/>
              <a:t>to help design our site</a:t>
            </a:r>
            <a:r>
              <a:rPr lang="en-US" i="1" dirty="0" smtClean="0"/>
              <a:t>.</a:t>
            </a:r>
            <a:r>
              <a:rPr lang="en-US" dirty="0" smtClean="0"/>
              <a:t> </a:t>
            </a:r>
          </a:p>
          <a:p>
            <a:endParaRPr lang="en-US" dirty="0" smtClean="0"/>
          </a:p>
          <a:p>
            <a:endParaRPr lang="en-US" dirty="0"/>
          </a:p>
          <a:p>
            <a:endParaRPr lang="en-US" dirty="0"/>
          </a:p>
        </p:txBody>
      </p:sp>
      <p:pic>
        <p:nvPicPr>
          <p:cNvPr id="12290" name="Picture 2" descr="H:\VLA\2015 conference\ten_thousand_dollar_bi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8611" y="2148396"/>
            <a:ext cx="6096000" cy="256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592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058" y="447855"/>
            <a:ext cx="10515600" cy="1325563"/>
          </a:xfrm>
        </p:spPr>
        <p:txBody>
          <a:bodyPr/>
          <a:lstStyle/>
          <a:p>
            <a:pPr algn="ctr"/>
            <a:r>
              <a:rPr lang="en-US" dirty="0" smtClean="0"/>
              <a:t>Project </a:t>
            </a:r>
            <a:r>
              <a:rPr lang="en-US" dirty="0" smtClean="0"/>
              <a:t>Planning</a:t>
            </a:r>
            <a:endParaRPr lang="en-US" dirty="0"/>
          </a:p>
        </p:txBody>
      </p:sp>
      <p:sp>
        <p:nvSpPr>
          <p:cNvPr id="5" name="Text Placeholder 4"/>
          <p:cNvSpPr>
            <a:spLocks noGrp="1"/>
          </p:cNvSpPr>
          <p:nvPr>
            <p:ph sz="half" idx="1"/>
          </p:nvPr>
        </p:nvSpPr>
        <p:spPr>
          <a:xfrm>
            <a:off x="927495" y="2302425"/>
            <a:ext cx="4679221" cy="2144796"/>
          </a:xfrm>
        </p:spPr>
        <p:txBody>
          <a:bodyPr>
            <a:normAutofit/>
          </a:bodyPr>
          <a:lstStyle/>
          <a:p>
            <a:pPr algn="ctr"/>
            <a:endParaRPr lang="en-US" sz="2400" dirty="0">
              <a:latin typeface="Lucida Handwriting" panose="03010101010101010101" pitchFamily="66" charset="0"/>
            </a:endParaRPr>
          </a:p>
          <a:p>
            <a:pPr marL="0" indent="0" algn="ctr">
              <a:buNone/>
            </a:pPr>
            <a:r>
              <a:rPr lang="en-US" sz="2400" i="1" dirty="0" smtClean="0"/>
              <a:t>Know where you are headed or you are bound to get lost on the way.  Or worse, not arrive at all.</a:t>
            </a:r>
            <a:endParaRPr lang="en-US" sz="2400" i="1" dirty="0"/>
          </a:p>
        </p:txBody>
      </p:sp>
      <p:sp>
        <p:nvSpPr>
          <p:cNvPr id="3" name="Content Placeholder 2"/>
          <p:cNvSpPr>
            <a:spLocks noGrp="1"/>
          </p:cNvSpPr>
          <p:nvPr>
            <p:ph sz="half" idx="2"/>
          </p:nvPr>
        </p:nvSpPr>
        <p:spPr>
          <a:xfrm>
            <a:off x="6416092" y="2302425"/>
            <a:ext cx="5033960" cy="3108910"/>
          </a:xfrm>
        </p:spPr>
        <p:txBody>
          <a:bodyPr/>
          <a:lstStyle/>
          <a:p>
            <a:pPr lvl="1">
              <a:buFont typeface="Courier New" panose="02070309020205020404" pitchFamily="49" charset="0"/>
              <a:buChar char="o"/>
            </a:pPr>
            <a:r>
              <a:rPr lang="en-US" sz="2800" dirty="0"/>
              <a:t>Project Goals</a:t>
            </a:r>
          </a:p>
          <a:p>
            <a:pPr lvl="1">
              <a:buFont typeface="Courier New" panose="02070309020205020404" pitchFamily="49" charset="0"/>
              <a:buChar char="o"/>
            </a:pPr>
            <a:r>
              <a:rPr lang="en-US" sz="2800" dirty="0"/>
              <a:t>Responsible Parties</a:t>
            </a:r>
          </a:p>
          <a:p>
            <a:pPr lvl="1">
              <a:buFont typeface="Courier New" panose="02070309020205020404" pitchFamily="49" charset="0"/>
              <a:buChar char="o"/>
            </a:pPr>
            <a:r>
              <a:rPr lang="en-US" sz="2800" dirty="0"/>
              <a:t>Timelines</a:t>
            </a:r>
          </a:p>
          <a:p>
            <a:pPr lvl="1">
              <a:buFont typeface="Courier New" panose="02070309020205020404" pitchFamily="49" charset="0"/>
              <a:buChar char="o"/>
            </a:pPr>
            <a:r>
              <a:rPr lang="en-US" sz="2800" dirty="0"/>
              <a:t>Necessary Documents</a:t>
            </a:r>
          </a:p>
          <a:p>
            <a:endParaRPr lang="en-US" dirty="0"/>
          </a:p>
        </p:txBody>
      </p:sp>
    </p:spTree>
    <p:extLst>
      <p:ext uri="{BB962C8B-B14F-4D97-AF65-F5344CB8AC3E}">
        <p14:creationId xmlns:p14="http://schemas.microsoft.com/office/powerpoint/2010/main" val="2973897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Project </a:t>
            </a:r>
            <a:r>
              <a:rPr lang="en-US" dirty="0" smtClean="0"/>
              <a:t>Planning</a:t>
            </a:r>
            <a:endParaRPr lang="en-US" dirty="0"/>
          </a:p>
        </p:txBody>
      </p:sp>
      <p:sp>
        <p:nvSpPr>
          <p:cNvPr id="3" name="Content Placeholder 2"/>
          <p:cNvSpPr>
            <a:spLocks noGrp="1"/>
          </p:cNvSpPr>
          <p:nvPr>
            <p:ph idx="1"/>
          </p:nvPr>
        </p:nvSpPr>
        <p:spPr>
          <a:xfrm>
            <a:off x="1120000" y="1825625"/>
            <a:ext cx="4390463" cy="1783849"/>
          </a:xfrm>
        </p:spPr>
        <p:txBody>
          <a:bodyPr/>
          <a:lstStyle/>
          <a:p>
            <a:pPr>
              <a:buFont typeface="Courier New" panose="02070309020205020404" pitchFamily="49" charset="0"/>
              <a:buChar char="o"/>
            </a:pPr>
            <a:r>
              <a:rPr lang="en-US" dirty="0" smtClean="0"/>
              <a:t>Project Deliverables </a:t>
            </a:r>
          </a:p>
          <a:p>
            <a:pPr lvl="1">
              <a:buFont typeface="Courier New" panose="02070309020205020404" pitchFamily="49" charset="0"/>
              <a:buChar char="o"/>
            </a:pPr>
            <a:r>
              <a:rPr lang="en-US" dirty="0" smtClean="0"/>
              <a:t>Style Guide</a:t>
            </a:r>
          </a:p>
          <a:p>
            <a:pPr lvl="1">
              <a:buFont typeface="Courier New" panose="02070309020205020404" pitchFamily="49" charset="0"/>
              <a:buChar char="o"/>
            </a:pPr>
            <a:r>
              <a:rPr lang="en-US" dirty="0" smtClean="0"/>
              <a:t>New Website</a:t>
            </a:r>
          </a:p>
          <a:p>
            <a:pPr lvl="2">
              <a:buFont typeface="Courier New" panose="02070309020205020404" pitchFamily="49" charset="0"/>
              <a:buChar char="o"/>
            </a:pPr>
            <a:r>
              <a:rPr lang="en-US" dirty="0" smtClean="0"/>
              <a:t>Using New &amp; Old Content</a:t>
            </a:r>
          </a:p>
        </p:txBody>
      </p:sp>
      <p:sp>
        <p:nvSpPr>
          <p:cNvPr id="6" name="TextBox 5"/>
          <p:cNvSpPr txBox="1"/>
          <p:nvPr/>
        </p:nvSpPr>
        <p:spPr>
          <a:xfrm>
            <a:off x="6051885" y="2358189"/>
            <a:ext cx="5498432" cy="1261884"/>
          </a:xfrm>
          <a:prstGeom prst="rect">
            <a:avLst/>
          </a:prstGeom>
          <a:noFill/>
        </p:spPr>
        <p:txBody>
          <a:bodyPr wrap="square" rtlCol="0">
            <a:spAutoFit/>
          </a:bodyPr>
          <a:lstStyle/>
          <a:p>
            <a:pPr>
              <a:buFont typeface="Courier New" panose="02070309020205020404" pitchFamily="49" charset="0"/>
              <a:buChar char="o"/>
            </a:pPr>
            <a:r>
              <a:rPr lang="en-US" sz="2800" dirty="0"/>
              <a:t> </a:t>
            </a:r>
            <a:r>
              <a:rPr lang="en-US" sz="2800" dirty="0" smtClean="0">
                <a:solidFill>
                  <a:schemeClr val="tx1">
                    <a:lumMod val="85000"/>
                  </a:schemeClr>
                </a:solidFill>
              </a:rPr>
              <a:t>What happens if things go wrong?</a:t>
            </a:r>
          </a:p>
          <a:p>
            <a:pPr lvl="1">
              <a:buFont typeface="Courier New" panose="02070309020205020404" pitchFamily="49" charset="0"/>
              <a:buChar char="o"/>
            </a:pPr>
            <a:r>
              <a:rPr lang="en-US" sz="2400" dirty="0" smtClean="0">
                <a:solidFill>
                  <a:schemeClr val="tx1">
                    <a:lumMod val="85000"/>
                  </a:schemeClr>
                </a:solidFill>
              </a:rPr>
              <a:t> How will problems be reported?</a:t>
            </a:r>
          </a:p>
          <a:p>
            <a:pPr lvl="1">
              <a:buFont typeface="Courier New" panose="02070309020205020404" pitchFamily="49" charset="0"/>
              <a:buChar char="o"/>
            </a:pPr>
            <a:r>
              <a:rPr lang="en-US" sz="2400" dirty="0">
                <a:solidFill>
                  <a:schemeClr val="tx1">
                    <a:lumMod val="85000"/>
                  </a:schemeClr>
                </a:solidFill>
              </a:rPr>
              <a:t> </a:t>
            </a:r>
            <a:r>
              <a:rPr lang="en-US" sz="2400" dirty="0" smtClean="0">
                <a:solidFill>
                  <a:schemeClr val="tx1">
                    <a:lumMod val="85000"/>
                  </a:schemeClr>
                </a:solidFill>
              </a:rPr>
              <a:t>Who should they be reported to?</a:t>
            </a:r>
          </a:p>
        </p:txBody>
      </p:sp>
      <p:sp>
        <p:nvSpPr>
          <p:cNvPr id="7" name="TextBox 6"/>
          <p:cNvSpPr txBox="1"/>
          <p:nvPr/>
        </p:nvSpPr>
        <p:spPr>
          <a:xfrm>
            <a:off x="529389" y="4403558"/>
            <a:ext cx="5329990" cy="1658403"/>
          </a:xfrm>
          <a:prstGeom prst="rect">
            <a:avLst/>
          </a:prstGeom>
          <a:noFill/>
        </p:spPr>
        <p:txBody>
          <a:bodyPr wrap="square" rtlCol="0">
            <a:spAutoFit/>
          </a:bodyPr>
          <a:lstStyle/>
          <a:p>
            <a:pPr>
              <a:buFont typeface="Courier New" panose="02070309020205020404" pitchFamily="49" charset="0"/>
              <a:buChar char="o"/>
            </a:pPr>
            <a:r>
              <a:rPr lang="en-US" sz="2800" dirty="0" smtClean="0">
                <a:solidFill>
                  <a:schemeClr val="tx1">
                    <a:lumMod val="85000"/>
                  </a:schemeClr>
                </a:solidFill>
              </a:rPr>
              <a:t> Responsible Parties  </a:t>
            </a:r>
            <a:endParaRPr lang="en-US" sz="2800" dirty="0">
              <a:solidFill>
                <a:schemeClr val="tx1">
                  <a:lumMod val="85000"/>
                </a:schemeClr>
              </a:solidFill>
            </a:endParaRPr>
          </a:p>
          <a:p>
            <a:pPr lvl="1">
              <a:buFont typeface="Courier New" panose="02070309020205020404" pitchFamily="49" charset="0"/>
              <a:buChar char="o"/>
            </a:pPr>
            <a:r>
              <a:rPr lang="en-US" sz="2400" dirty="0" smtClean="0">
                <a:solidFill>
                  <a:schemeClr val="tx1">
                    <a:lumMod val="85000"/>
                  </a:schemeClr>
                </a:solidFill>
              </a:rPr>
              <a:t> Who is in charge? </a:t>
            </a:r>
            <a:endParaRPr lang="en-US" sz="2400" dirty="0">
              <a:solidFill>
                <a:schemeClr val="tx1">
                  <a:lumMod val="85000"/>
                </a:schemeClr>
              </a:solidFill>
            </a:endParaRPr>
          </a:p>
          <a:p>
            <a:pPr lvl="1">
              <a:buFont typeface="Courier New" panose="02070309020205020404" pitchFamily="49" charset="0"/>
              <a:buChar char="o"/>
            </a:pPr>
            <a:r>
              <a:rPr lang="en-US" sz="2400" dirty="0">
                <a:solidFill>
                  <a:schemeClr val="tx1">
                    <a:lumMod val="85000"/>
                  </a:schemeClr>
                </a:solidFill>
              </a:rPr>
              <a:t> </a:t>
            </a:r>
            <a:r>
              <a:rPr lang="en-US" sz="2400" dirty="0" smtClean="0">
                <a:solidFill>
                  <a:schemeClr val="tx1">
                    <a:lumMod val="85000"/>
                  </a:schemeClr>
                </a:solidFill>
              </a:rPr>
              <a:t>Who makes final decisions?</a:t>
            </a:r>
            <a:endParaRPr lang="en-US" sz="2400" dirty="0">
              <a:solidFill>
                <a:schemeClr val="tx1">
                  <a:lumMod val="85000"/>
                </a:schemeClr>
              </a:solidFill>
            </a:endParaRPr>
          </a:p>
          <a:p>
            <a:pPr lvl="1">
              <a:lnSpc>
                <a:spcPct val="90000"/>
              </a:lnSpc>
              <a:spcBef>
                <a:spcPts val="500"/>
              </a:spcBef>
            </a:pPr>
            <a:endParaRPr lang="en-US" sz="2400" dirty="0" smtClean="0">
              <a:gradFill>
                <a:gsLst>
                  <a:gs pos="34000">
                    <a:prstClr val="white">
                      <a:lumMod val="93000"/>
                    </a:prstClr>
                  </a:gs>
                  <a:gs pos="0">
                    <a:prstClr val="black">
                      <a:lumMod val="25000"/>
                      <a:lumOff val="75000"/>
                    </a:prstClr>
                  </a:gs>
                  <a:gs pos="100000">
                    <a:srgbClr val="E3DED1">
                      <a:lumMod val="0"/>
                      <a:lumOff val="100000"/>
                    </a:srgbClr>
                  </a:gs>
                </a:gsLst>
                <a:lin ang="4800000" scaled="0"/>
              </a:gradFill>
            </a:endParaRPr>
          </a:p>
        </p:txBody>
      </p:sp>
      <p:sp>
        <p:nvSpPr>
          <p:cNvPr id="8" name="TextBox 7"/>
          <p:cNvSpPr txBox="1"/>
          <p:nvPr/>
        </p:nvSpPr>
        <p:spPr>
          <a:xfrm>
            <a:off x="6605337" y="4271211"/>
            <a:ext cx="4944980" cy="1273169"/>
          </a:xfrm>
          <a:prstGeom prst="rect">
            <a:avLst/>
          </a:prstGeom>
          <a:noFill/>
        </p:spPr>
        <p:txBody>
          <a:bodyPr wrap="square" rtlCol="0">
            <a:spAutoFit/>
          </a:bodyPr>
          <a:lstStyle/>
          <a:p>
            <a:pPr marL="228600" lvl="0" indent="-228600">
              <a:lnSpc>
                <a:spcPct val="90000"/>
              </a:lnSpc>
              <a:spcBef>
                <a:spcPts val="1000"/>
              </a:spcBef>
              <a:buFont typeface="Courier New" panose="02070309020205020404" pitchFamily="49" charset="0"/>
              <a:buChar char="o"/>
            </a:pPr>
            <a:r>
              <a:rPr lang="en-US" sz="2800" dirty="0" smtClean="0">
                <a:solidFill>
                  <a:schemeClr val="tx1">
                    <a:lumMod val="85000"/>
                  </a:schemeClr>
                </a:solidFill>
              </a:rPr>
              <a:t>Reporting on Progress</a:t>
            </a:r>
            <a:endParaRPr lang="en-US" sz="2800" dirty="0">
              <a:solidFill>
                <a:schemeClr val="tx1">
                  <a:lumMod val="85000"/>
                </a:schemeClr>
              </a:solidFill>
            </a:endParaRPr>
          </a:p>
          <a:p>
            <a:pPr marL="685800" lvl="1" indent="-228600">
              <a:lnSpc>
                <a:spcPct val="90000"/>
              </a:lnSpc>
              <a:spcBef>
                <a:spcPts val="500"/>
              </a:spcBef>
              <a:buFont typeface="Courier New" panose="02070309020205020404" pitchFamily="49" charset="0"/>
              <a:buChar char="o"/>
            </a:pPr>
            <a:r>
              <a:rPr lang="en-US" sz="2400" dirty="0" smtClean="0">
                <a:solidFill>
                  <a:schemeClr val="tx1">
                    <a:lumMod val="85000"/>
                  </a:schemeClr>
                </a:solidFill>
              </a:rPr>
              <a:t>Weekly Emails</a:t>
            </a:r>
            <a:endParaRPr lang="en-US" sz="2400" dirty="0">
              <a:solidFill>
                <a:schemeClr val="tx1">
                  <a:lumMod val="85000"/>
                </a:schemeClr>
              </a:solidFill>
            </a:endParaRPr>
          </a:p>
          <a:p>
            <a:pPr marL="685800" lvl="1" indent="-228600">
              <a:lnSpc>
                <a:spcPct val="90000"/>
              </a:lnSpc>
              <a:spcBef>
                <a:spcPts val="500"/>
              </a:spcBef>
              <a:buFont typeface="Courier New" panose="02070309020205020404" pitchFamily="49" charset="0"/>
              <a:buChar char="o"/>
            </a:pPr>
            <a:r>
              <a:rPr lang="en-US" sz="2400" dirty="0" smtClean="0">
                <a:solidFill>
                  <a:schemeClr val="tx1">
                    <a:lumMod val="85000"/>
                  </a:schemeClr>
                </a:solidFill>
              </a:rPr>
              <a:t>Regular Meetings</a:t>
            </a:r>
            <a:endParaRPr lang="en-US" sz="2400" dirty="0">
              <a:solidFill>
                <a:schemeClr val="tx1">
                  <a:lumMod val="85000"/>
                </a:schemeClr>
              </a:solidFill>
            </a:endParaRPr>
          </a:p>
        </p:txBody>
      </p:sp>
    </p:spTree>
    <p:extLst>
      <p:ext uri="{BB962C8B-B14F-4D97-AF65-F5344CB8AC3E}">
        <p14:creationId xmlns:p14="http://schemas.microsoft.com/office/powerpoint/2010/main" val="214354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anim calcmode="lin" valueType="num">
                                      <p:cBhvr>
                                        <p:cTn id="3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fade">
                                      <p:cBhvr>
                                        <p:cTn id="34" dur="1000"/>
                                        <p:tgtEl>
                                          <p:spTgt spid="7">
                                            <p:txEl>
                                              <p:pRg st="1" end="1"/>
                                            </p:txEl>
                                          </p:spTgt>
                                        </p:tgtEl>
                                      </p:cBhvr>
                                    </p:animEffect>
                                    <p:anim calcmode="lin" valueType="num">
                                      <p:cBhvr>
                                        <p:cTn id="3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fade">
                                      <p:cBhvr>
                                        <p:cTn id="39" dur="1000"/>
                                        <p:tgtEl>
                                          <p:spTgt spid="7">
                                            <p:txEl>
                                              <p:pRg st="2" end="2"/>
                                            </p:txEl>
                                          </p:spTgt>
                                        </p:tgtEl>
                                      </p:cBhvr>
                                    </p:animEffect>
                                    <p:anim calcmode="lin" valueType="num">
                                      <p:cBhvr>
                                        <p:cTn id="40"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6">
                                            <p:txEl>
                                              <p:pRg st="0" end="0"/>
                                            </p:txEl>
                                          </p:spTgt>
                                        </p:tgtEl>
                                        <p:attrNameLst>
                                          <p:attrName>style.visibility</p:attrName>
                                        </p:attrNameLst>
                                      </p:cBhvr>
                                      <p:to>
                                        <p:strVal val="visible"/>
                                      </p:to>
                                    </p:set>
                                    <p:animEffect transition="in" filter="fade">
                                      <p:cBhvr>
                                        <p:cTn id="46" dur="1000"/>
                                        <p:tgtEl>
                                          <p:spTgt spid="6">
                                            <p:txEl>
                                              <p:pRg st="0" end="0"/>
                                            </p:txEl>
                                          </p:spTgt>
                                        </p:tgtEl>
                                      </p:cBhvr>
                                    </p:animEffect>
                                    <p:anim calcmode="lin" valueType="num">
                                      <p:cBhvr>
                                        <p:cTn id="47"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6">
                                            <p:txEl>
                                              <p:pRg st="0" end="0"/>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6">
                                            <p:txEl>
                                              <p:pRg st="1" end="1"/>
                                            </p:txEl>
                                          </p:spTgt>
                                        </p:tgtEl>
                                        <p:attrNameLst>
                                          <p:attrName>style.visibility</p:attrName>
                                        </p:attrNameLst>
                                      </p:cBhvr>
                                      <p:to>
                                        <p:strVal val="visible"/>
                                      </p:to>
                                    </p:set>
                                    <p:animEffect transition="in" filter="fade">
                                      <p:cBhvr>
                                        <p:cTn id="51" dur="1000"/>
                                        <p:tgtEl>
                                          <p:spTgt spid="6">
                                            <p:txEl>
                                              <p:pRg st="1" end="1"/>
                                            </p:txEl>
                                          </p:spTgt>
                                        </p:tgtEl>
                                      </p:cBhvr>
                                    </p:animEffect>
                                    <p:anim calcmode="lin" valueType="num">
                                      <p:cBhvr>
                                        <p:cTn id="52"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3" dur="1000" fill="hold"/>
                                        <p:tgtEl>
                                          <p:spTgt spid="6">
                                            <p:txEl>
                                              <p:pRg st="1" end="1"/>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6">
                                            <p:txEl>
                                              <p:pRg st="2" end="2"/>
                                            </p:txEl>
                                          </p:spTgt>
                                        </p:tgtEl>
                                        <p:attrNameLst>
                                          <p:attrName>style.visibility</p:attrName>
                                        </p:attrNameLst>
                                      </p:cBhvr>
                                      <p:to>
                                        <p:strVal val="visible"/>
                                      </p:to>
                                    </p:set>
                                    <p:animEffect transition="in" filter="fade">
                                      <p:cBhvr>
                                        <p:cTn id="56" dur="1000"/>
                                        <p:tgtEl>
                                          <p:spTgt spid="6">
                                            <p:txEl>
                                              <p:pRg st="2" end="2"/>
                                            </p:txEl>
                                          </p:spTgt>
                                        </p:tgtEl>
                                      </p:cBhvr>
                                    </p:animEffect>
                                    <p:anim calcmode="lin" valueType="num">
                                      <p:cBhvr>
                                        <p:cTn id="5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8">
                                            <p:txEl>
                                              <p:pRg st="0" end="0"/>
                                            </p:txEl>
                                          </p:spTgt>
                                        </p:tgtEl>
                                        <p:attrNameLst>
                                          <p:attrName>style.visibility</p:attrName>
                                        </p:attrNameLst>
                                      </p:cBhvr>
                                      <p:to>
                                        <p:strVal val="visible"/>
                                      </p:to>
                                    </p:set>
                                    <p:animEffect transition="in" filter="fade">
                                      <p:cBhvr>
                                        <p:cTn id="63" dur="1000"/>
                                        <p:tgtEl>
                                          <p:spTgt spid="8">
                                            <p:txEl>
                                              <p:pRg st="0" end="0"/>
                                            </p:txEl>
                                          </p:spTgt>
                                        </p:tgtEl>
                                      </p:cBhvr>
                                    </p:animEffect>
                                    <p:anim calcmode="lin" valueType="num">
                                      <p:cBhvr>
                                        <p:cTn id="6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0" end="0"/>
                                            </p:txEl>
                                          </p:spTgt>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8">
                                            <p:txEl>
                                              <p:pRg st="1" end="1"/>
                                            </p:txEl>
                                          </p:spTgt>
                                        </p:tgtEl>
                                        <p:attrNameLst>
                                          <p:attrName>style.visibility</p:attrName>
                                        </p:attrNameLst>
                                      </p:cBhvr>
                                      <p:to>
                                        <p:strVal val="visible"/>
                                      </p:to>
                                    </p:set>
                                    <p:animEffect transition="in" filter="fade">
                                      <p:cBhvr>
                                        <p:cTn id="68" dur="1000"/>
                                        <p:tgtEl>
                                          <p:spTgt spid="8">
                                            <p:txEl>
                                              <p:pRg st="1" end="1"/>
                                            </p:txEl>
                                          </p:spTgt>
                                        </p:tgtEl>
                                      </p:cBhvr>
                                    </p:animEffect>
                                    <p:anim calcmode="lin" valueType="num">
                                      <p:cBhvr>
                                        <p:cTn id="69"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70" dur="1000" fill="hold"/>
                                        <p:tgtEl>
                                          <p:spTgt spid="8">
                                            <p:txEl>
                                              <p:pRg st="1" end="1"/>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8">
                                            <p:txEl>
                                              <p:pRg st="2" end="2"/>
                                            </p:txEl>
                                          </p:spTgt>
                                        </p:tgtEl>
                                        <p:attrNameLst>
                                          <p:attrName>style.visibility</p:attrName>
                                        </p:attrNameLst>
                                      </p:cBhvr>
                                      <p:to>
                                        <p:strVal val="visible"/>
                                      </p:to>
                                    </p:set>
                                    <p:animEffect transition="in" filter="fade">
                                      <p:cBhvr>
                                        <p:cTn id="73" dur="1000"/>
                                        <p:tgtEl>
                                          <p:spTgt spid="8">
                                            <p:txEl>
                                              <p:pRg st="2" end="2"/>
                                            </p:txEl>
                                          </p:spTgt>
                                        </p:tgtEl>
                                      </p:cBhvr>
                                    </p:animEffect>
                                    <p:anim calcmode="lin" valueType="num">
                                      <p:cBhvr>
                                        <p:cTn id="7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Project Planning</a:t>
            </a:r>
            <a:endParaRPr lang="en-US" dirty="0"/>
          </a:p>
        </p:txBody>
      </p:sp>
      <p:sp>
        <p:nvSpPr>
          <p:cNvPr id="6" name="Text Placeholder 5"/>
          <p:cNvSpPr>
            <a:spLocks noGrp="1"/>
          </p:cNvSpPr>
          <p:nvPr>
            <p:ph type="body" idx="1"/>
          </p:nvPr>
        </p:nvSpPr>
        <p:spPr/>
        <p:txBody>
          <a:bodyPr>
            <a:normAutofit/>
          </a:bodyPr>
          <a:lstStyle/>
          <a:p>
            <a:pPr algn="ctr"/>
            <a:r>
              <a:rPr lang="en-US" sz="3200" dirty="0" smtClean="0"/>
              <a:t>Style Guide	</a:t>
            </a:r>
            <a:endParaRPr lang="en-US" sz="3200" dirty="0"/>
          </a:p>
        </p:txBody>
      </p:sp>
      <p:sp>
        <p:nvSpPr>
          <p:cNvPr id="7" name="Content Placeholder 6"/>
          <p:cNvSpPr>
            <a:spLocks noGrp="1"/>
          </p:cNvSpPr>
          <p:nvPr>
            <p:ph sz="half" idx="2"/>
          </p:nvPr>
        </p:nvSpPr>
        <p:spPr>
          <a:xfrm>
            <a:off x="1120000" y="2769770"/>
            <a:ext cx="5025216" cy="3684588"/>
          </a:xfrm>
        </p:spPr>
        <p:txBody>
          <a:bodyPr/>
          <a:lstStyle/>
          <a:p>
            <a:pPr>
              <a:buFont typeface="Courier New" panose="02070309020205020404" pitchFamily="49" charset="0"/>
              <a:buChar char="o"/>
            </a:pPr>
            <a:r>
              <a:rPr lang="en-US" dirty="0" smtClean="0"/>
              <a:t>What to cover?</a:t>
            </a:r>
          </a:p>
          <a:p>
            <a:pPr lvl="1">
              <a:buFont typeface="Courier New" panose="02070309020205020404" pitchFamily="49" charset="0"/>
              <a:buChar char="o"/>
            </a:pPr>
            <a:r>
              <a:rPr lang="en-US" dirty="0" smtClean="0"/>
              <a:t>Formatting</a:t>
            </a:r>
          </a:p>
          <a:p>
            <a:pPr lvl="1">
              <a:buFont typeface="Courier New" panose="02070309020205020404" pitchFamily="49" charset="0"/>
              <a:buChar char="o"/>
            </a:pPr>
            <a:r>
              <a:rPr lang="en-US" dirty="0" smtClean="0"/>
              <a:t>Abbreviations</a:t>
            </a:r>
          </a:p>
          <a:p>
            <a:pPr lvl="1">
              <a:buFont typeface="Courier New" panose="02070309020205020404" pitchFamily="49" charset="0"/>
              <a:buChar char="o"/>
            </a:pPr>
            <a:r>
              <a:rPr lang="en-US" dirty="0" smtClean="0"/>
              <a:t>Formality </a:t>
            </a:r>
          </a:p>
          <a:p>
            <a:pPr lvl="1">
              <a:buFont typeface="Courier New" panose="02070309020205020404" pitchFamily="49" charset="0"/>
              <a:buChar char="o"/>
            </a:pPr>
            <a:r>
              <a:rPr lang="en-US" dirty="0" smtClean="0"/>
              <a:t>Little Details of Writing</a:t>
            </a:r>
          </a:p>
          <a:p>
            <a:pPr lvl="1"/>
            <a:endParaRPr lang="en-US" dirty="0"/>
          </a:p>
        </p:txBody>
      </p:sp>
      <p:sp>
        <p:nvSpPr>
          <p:cNvPr id="8" name="Text Placeholder 7"/>
          <p:cNvSpPr>
            <a:spLocks noGrp="1"/>
          </p:cNvSpPr>
          <p:nvPr>
            <p:ph type="body" sz="quarter" idx="3"/>
          </p:nvPr>
        </p:nvSpPr>
        <p:spPr/>
        <p:txBody>
          <a:bodyPr>
            <a:normAutofit/>
          </a:bodyPr>
          <a:lstStyle/>
          <a:p>
            <a:pPr algn="ctr"/>
            <a:r>
              <a:rPr lang="en-US" sz="3200" dirty="0" smtClean="0"/>
              <a:t>Project Timeline</a:t>
            </a:r>
            <a:endParaRPr lang="en-US" sz="3200" dirty="0"/>
          </a:p>
        </p:txBody>
      </p:sp>
      <p:sp>
        <p:nvSpPr>
          <p:cNvPr id="9" name="Content Placeholder 8"/>
          <p:cNvSpPr>
            <a:spLocks noGrp="1"/>
          </p:cNvSpPr>
          <p:nvPr>
            <p:ph sz="quarter" idx="4"/>
          </p:nvPr>
        </p:nvSpPr>
        <p:spPr>
          <a:xfrm>
            <a:off x="6404061" y="2769770"/>
            <a:ext cx="5035548" cy="3684588"/>
          </a:xfrm>
        </p:spPr>
        <p:txBody>
          <a:bodyPr/>
          <a:lstStyle/>
          <a:p>
            <a:pPr>
              <a:buFont typeface="Courier New" panose="02070309020205020404" pitchFamily="49" charset="0"/>
              <a:buChar char="o"/>
            </a:pPr>
            <a:r>
              <a:rPr lang="en-US" sz="2400" dirty="0" smtClean="0"/>
              <a:t>How long do you have?</a:t>
            </a:r>
          </a:p>
          <a:p>
            <a:pPr>
              <a:buFont typeface="Courier New" panose="02070309020205020404" pitchFamily="49" charset="0"/>
              <a:buChar char="o"/>
            </a:pPr>
            <a:r>
              <a:rPr lang="en-US" sz="2400" dirty="0" smtClean="0"/>
              <a:t>How will you divide the project?</a:t>
            </a:r>
          </a:p>
          <a:p>
            <a:pPr>
              <a:buFont typeface="Courier New" panose="02070309020205020404" pitchFamily="49" charset="0"/>
              <a:buChar char="o"/>
            </a:pPr>
            <a:r>
              <a:rPr lang="en-US" sz="2400" dirty="0" smtClean="0"/>
              <a:t>Budgeting in extra time?</a:t>
            </a:r>
          </a:p>
          <a:p>
            <a:pPr>
              <a:buFont typeface="Courier New" panose="02070309020205020404" pitchFamily="49" charset="0"/>
              <a:buChar char="o"/>
            </a:pPr>
            <a:r>
              <a:rPr lang="en-US" sz="2400" dirty="0" smtClean="0"/>
              <a:t>Checkpoints </a:t>
            </a:r>
          </a:p>
          <a:p>
            <a:endParaRPr lang="en-US" dirty="0"/>
          </a:p>
        </p:txBody>
      </p:sp>
    </p:spTree>
    <p:extLst>
      <p:ext uri="{BB962C8B-B14F-4D97-AF65-F5344CB8AC3E}">
        <p14:creationId xmlns:p14="http://schemas.microsoft.com/office/powerpoint/2010/main" val="4277333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Style Guide</a:t>
            </a:r>
            <a:endParaRPr lang="en-US" dirty="0"/>
          </a:p>
        </p:txBody>
      </p:sp>
      <p:sp>
        <p:nvSpPr>
          <p:cNvPr id="3" name="Content Placeholder 2"/>
          <p:cNvSpPr>
            <a:spLocks noGrp="1"/>
          </p:cNvSpPr>
          <p:nvPr>
            <p:ph sz="half" idx="1"/>
          </p:nvPr>
        </p:nvSpPr>
        <p:spPr/>
        <p:txBody>
          <a:bodyPr/>
          <a:lstStyle/>
          <a:p>
            <a:r>
              <a:rPr lang="en-US" dirty="0" smtClean="0"/>
              <a:t>Writing Style</a:t>
            </a:r>
          </a:p>
          <a:p>
            <a:pPr lvl="1"/>
            <a:r>
              <a:rPr lang="en-US" dirty="0" smtClean="0"/>
              <a:t>Friendly, yet professional</a:t>
            </a:r>
          </a:p>
          <a:p>
            <a:pPr lvl="1"/>
            <a:r>
              <a:rPr lang="en-US" dirty="0" smtClean="0"/>
              <a:t>Short paragraphs </a:t>
            </a:r>
          </a:p>
          <a:p>
            <a:pPr lvl="1"/>
            <a:r>
              <a:rPr lang="en-US" dirty="0" smtClean="0"/>
              <a:t>Fewer words</a:t>
            </a:r>
          </a:p>
          <a:p>
            <a:pPr lvl="1"/>
            <a:r>
              <a:rPr lang="en-US" dirty="0" smtClean="0"/>
              <a:t>Avoid library jargon </a:t>
            </a:r>
          </a:p>
          <a:p>
            <a:pPr lvl="1"/>
            <a:r>
              <a:rPr lang="en-US" dirty="0" smtClean="0"/>
              <a:t>Speak directly to the reader</a:t>
            </a:r>
          </a:p>
          <a:p>
            <a:pPr lvl="1"/>
            <a:endParaRPr lang="en-US" dirty="0"/>
          </a:p>
          <a:p>
            <a:r>
              <a:rPr lang="en-US" dirty="0" smtClean="0"/>
              <a:t>Strong Organization</a:t>
            </a:r>
          </a:p>
          <a:p>
            <a:pPr lvl="1"/>
            <a:r>
              <a:rPr lang="en-US" dirty="0" smtClean="0"/>
              <a:t>Use headings and bullet points</a:t>
            </a:r>
          </a:p>
          <a:p>
            <a:pPr lvl="1"/>
            <a:r>
              <a:rPr lang="en-US" dirty="0" smtClean="0"/>
              <a:t>Leave white space</a:t>
            </a:r>
          </a:p>
          <a:p>
            <a:endParaRPr lang="en-US" dirty="0" smtClean="0"/>
          </a:p>
        </p:txBody>
      </p:sp>
      <p:sp>
        <p:nvSpPr>
          <p:cNvPr id="4" name="Content Placeholder 3"/>
          <p:cNvSpPr>
            <a:spLocks noGrp="1"/>
          </p:cNvSpPr>
          <p:nvPr>
            <p:ph sz="half" idx="2"/>
          </p:nvPr>
        </p:nvSpPr>
        <p:spPr/>
        <p:txBody>
          <a:bodyPr/>
          <a:lstStyle/>
          <a:p>
            <a:r>
              <a:rPr lang="en-US" dirty="0" smtClean="0"/>
              <a:t>Images</a:t>
            </a:r>
          </a:p>
          <a:p>
            <a:pPr lvl="1"/>
            <a:r>
              <a:rPr lang="en-US" dirty="0" smtClean="0"/>
              <a:t>Use in place of words</a:t>
            </a:r>
          </a:p>
          <a:p>
            <a:pPr lvl="1"/>
            <a:r>
              <a:rPr lang="en-US" dirty="0" smtClean="0"/>
              <a:t>Use lots of them</a:t>
            </a:r>
          </a:p>
          <a:p>
            <a:pPr lvl="1"/>
            <a:r>
              <a:rPr lang="en-US" dirty="0" smtClean="0"/>
              <a:t>Issues of copyright</a:t>
            </a:r>
          </a:p>
          <a:p>
            <a:pPr lvl="1"/>
            <a:endParaRPr lang="en-US" dirty="0" smtClean="0"/>
          </a:p>
          <a:p>
            <a:r>
              <a:rPr lang="en-US" dirty="0" smtClean="0"/>
              <a:t>Word Choices</a:t>
            </a:r>
          </a:p>
          <a:p>
            <a:pPr lvl="1"/>
            <a:r>
              <a:rPr lang="en-US" dirty="0" smtClean="0"/>
              <a:t>Avoid abbreviations</a:t>
            </a:r>
          </a:p>
          <a:p>
            <a:pPr lvl="1"/>
            <a:r>
              <a:rPr lang="en-US" dirty="0" smtClean="0"/>
              <a:t>Standard for dates, times, and other commonly used words </a:t>
            </a:r>
          </a:p>
          <a:p>
            <a:endParaRPr lang="en-US" dirty="0" smtClean="0"/>
          </a:p>
          <a:p>
            <a:endParaRPr lang="en-US" dirty="0"/>
          </a:p>
        </p:txBody>
      </p:sp>
    </p:spTree>
    <p:extLst>
      <p:ext uri="{BB962C8B-B14F-4D97-AF65-F5344CB8AC3E}">
        <p14:creationId xmlns:p14="http://schemas.microsoft.com/office/powerpoint/2010/main" val="342880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0" end="0"/>
                                            </p:txEl>
                                          </p:spTgt>
                                        </p:tgtEl>
                                        <p:attrNameLst>
                                          <p:attrName>style.visibility</p:attrName>
                                        </p:attrNameLst>
                                      </p:cBhvr>
                                      <p:to>
                                        <p:strVal val="visible"/>
                                      </p:to>
                                    </p:set>
                                    <p:animEffect transition="in" filter="fade">
                                      <p:cBhvr>
                                        <p:cTn id="56" dur="1000"/>
                                        <p:tgtEl>
                                          <p:spTgt spid="4">
                                            <p:txEl>
                                              <p:pRg st="0" end="0"/>
                                            </p:txEl>
                                          </p:spTgt>
                                        </p:tgtEl>
                                      </p:cBhvr>
                                    </p:animEffect>
                                    <p:anim calcmode="lin" valueType="num">
                                      <p:cBhvr>
                                        <p:cTn id="5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0" end="0"/>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
                                            <p:txEl>
                                              <p:pRg st="1" end="1"/>
                                            </p:txEl>
                                          </p:spTgt>
                                        </p:tgtEl>
                                        <p:attrNameLst>
                                          <p:attrName>style.visibility</p:attrName>
                                        </p:attrNameLst>
                                      </p:cBhvr>
                                      <p:to>
                                        <p:strVal val="visible"/>
                                      </p:to>
                                    </p:set>
                                    <p:animEffect transition="in" filter="fade">
                                      <p:cBhvr>
                                        <p:cTn id="61" dur="1000"/>
                                        <p:tgtEl>
                                          <p:spTgt spid="4">
                                            <p:txEl>
                                              <p:pRg st="1" end="1"/>
                                            </p:txEl>
                                          </p:spTgt>
                                        </p:tgtEl>
                                      </p:cBhvr>
                                    </p:animEffect>
                                    <p:anim calcmode="lin" valueType="num">
                                      <p:cBhvr>
                                        <p:cTn id="6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1" end="1"/>
                                            </p:txEl>
                                          </p:spTgt>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4">
                                            <p:txEl>
                                              <p:pRg st="2" end="2"/>
                                            </p:txEl>
                                          </p:spTgt>
                                        </p:tgtEl>
                                        <p:attrNameLst>
                                          <p:attrName>style.visibility</p:attrName>
                                        </p:attrNameLst>
                                      </p:cBhvr>
                                      <p:to>
                                        <p:strVal val="visible"/>
                                      </p:to>
                                    </p:set>
                                    <p:animEffect transition="in" filter="fade">
                                      <p:cBhvr>
                                        <p:cTn id="66" dur="1000"/>
                                        <p:tgtEl>
                                          <p:spTgt spid="4">
                                            <p:txEl>
                                              <p:pRg st="2" end="2"/>
                                            </p:txEl>
                                          </p:spTgt>
                                        </p:tgtEl>
                                      </p:cBhvr>
                                    </p:animEffect>
                                    <p:anim calcmode="lin" valueType="num">
                                      <p:cBhvr>
                                        <p:cTn id="6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68" dur="1000" fill="hold"/>
                                        <p:tgtEl>
                                          <p:spTgt spid="4">
                                            <p:txEl>
                                              <p:pRg st="2" end="2"/>
                                            </p:txEl>
                                          </p:spTgt>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4">
                                            <p:txEl>
                                              <p:pRg st="3" end="3"/>
                                            </p:txEl>
                                          </p:spTgt>
                                        </p:tgtEl>
                                        <p:attrNameLst>
                                          <p:attrName>style.visibility</p:attrName>
                                        </p:attrNameLst>
                                      </p:cBhvr>
                                      <p:to>
                                        <p:strVal val="visible"/>
                                      </p:to>
                                    </p:set>
                                    <p:animEffect transition="in" filter="fade">
                                      <p:cBhvr>
                                        <p:cTn id="71" dur="1000"/>
                                        <p:tgtEl>
                                          <p:spTgt spid="4">
                                            <p:txEl>
                                              <p:pRg st="3" end="3"/>
                                            </p:txEl>
                                          </p:spTgt>
                                        </p:tgtEl>
                                      </p:cBhvr>
                                    </p:animEffect>
                                    <p:anim calcmode="lin" valueType="num">
                                      <p:cBhvr>
                                        <p:cTn id="72"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73"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4">
                                            <p:txEl>
                                              <p:pRg st="5" end="5"/>
                                            </p:txEl>
                                          </p:spTgt>
                                        </p:tgtEl>
                                        <p:attrNameLst>
                                          <p:attrName>style.visibility</p:attrName>
                                        </p:attrNameLst>
                                      </p:cBhvr>
                                      <p:to>
                                        <p:strVal val="visible"/>
                                      </p:to>
                                    </p:set>
                                    <p:animEffect transition="in" filter="fade">
                                      <p:cBhvr>
                                        <p:cTn id="78" dur="1000"/>
                                        <p:tgtEl>
                                          <p:spTgt spid="4">
                                            <p:txEl>
                                              <p:pRg st="5" end="5"/>
                                            </p:txEl>
                                          </p:spTgt>
                                        </p:tgtEl>
                                      </p:cBhvr>
                                    </p:animEffect>
                                    <p:anim calcmode="lin" valueType="num">
                                      <p:cBhvr>
                                        <p:cTn id="79"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80" dur="1000" fill="hold"/>
                                        <p:tgtEl>
                                          <p:spTgt spid="4">
                                            <p:txEl>
                                              <p:pRg st="5" end="5"/>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4">
                                            <p:txEl>
                                              <p:pRg st="6" end="6"/>
                                            </p:txEl>
                                          </p:spTgt>
                                        </p:tgtEl>
                                        <p:attrNameLst>
                                          <p:attrName>style.visibility</p:attrName>
                                        </p:attrNameLst>
                                      </p:cBhvr>
                                      <p:to>
                                        <p:strVal val="visible"/>
                                      </p:to>
                                    </p:set>
                                    <p:animEffect transition="in" filter="fade">
                                      <p:cBhvr>
                                        <p:cTn id="83" dur="1000"/>
                                        <p:tgtEl>
                                          <p:spTgt spid="4">
                                            <p:txEl>
                                              <p:pRg st="6" end="6"/>
                                            </p:txEl>
                                          </p:spTgt>
                                        </p:tgtEl>
                                      </p:cBhvr>
                                    </p:animEffect>
                                    <p:anim calcmode="lin" valueType="num">
                                      <p:cBhvr>
                                        <p:cTn id="84"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85" dur="1000" fill="hold"/>
                                        <p:tgtEl>
                                          <p:spTgt spid="4">
                                            <p:txEl>
                                              <p:pRg st="6" end="6"/>
                                            </p:txEl>
                                          </p:spTgt>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4">
                                            <p:txEl>
                                              <p:pRg st="7" end="7"/>
                                            </p:txEl>
                                          </p:spTgt>
                                        </p:tgtEl>
                                        <p:attrNameLst>
                                          <p:attrName>style.visibility</p:attrName>
                                        </p:attrNameLst>
                                      </p:cBhvr>
                                      <p:to>
                                        <p:strVal val="visible"/>
                                      </p:to>
                                    </p:set>
                                    <p:animEffect transition="in" filter="fade">
                                      <p:cBhvr>
                                        <p:cTn id="88" dur="1000"/>
                                        <p:tgtEl>
                                          <p:spTgt spid="4">
                                            <p:txEl>
                                              <p:pRg st="7" end="7"/>
                                            </p:txEl>
                                          </p:spTgt>
                                        </p:tgtEl>
                                      </p:cBhvr>
                                    </p:animEffect>
                                    <p:anim calcmode="lin" valueType="num">
                                      <p:cBhvr>
                                        <p:cTn id="8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9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Sharing and Training</a:t>
            </a:r>
            <a:endParaRPr lang="en-US" dirty="0"/>
          </a:p>
        </p:txBody>
      </p:sp>
      <p:pic>
        <p:nvPicPr>
          <p:cNvPr id="1026" name="Picture 2" descr="6) Group hugs are the best hu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0" y="1690688"/>
            <a:ext cx="6667500" cy="448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423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0" y="863600"/>
            <a:ext cx="8458200" cy="5130800"/>
          </a:xfrm>
          <a:prstGeom prst="rect">
            <a:avLst/>
          </a:prstGeom>
        </p:spPr>
      </p:pic>
    </p:spTree>
    <p:extLst>
      <p:ext uri="{BB962C8B-B14F-4D97-AF65-F5344CB8AC3E}">
        <p14:creationId xmlns:p14="http://schemas.microsoft.com/office/powerpoint/2010/main" val="2258077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Project Timeline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96" y="1487278"/>
            <a:ext cx="11509522" cy="4230476"/>
          </a:xfrm>
          <a:prstGeom prst="rect">
            <a:avLst/>
          </a:prstGeom>
        </p:spPr>
      </p:pic>
    </p:spTree>
    <p:extLst>
      <p:ext uri="{BB962C8B-B14F-4D97-AF65-F5344CB8AC3E}">
        <p14:creationId xmlns:p14="http://schemas.microsoft.com/office/powerpoint/2010/main" val="29330882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Digging Around Your Website</a:t>
            </a:r>
            <a:endParaRPr lang="en-US" dirty="0"/>
          </a:p>
        </p:txBody>
      </p:sp>
      <p:sp>
        <p:nvSpPr>
          <p:cNvPr id="9" name="Text Placeholder 8"/>
          <p:cNvSpPr>
            <a:spLocks noGrp="1"/>
          </p:cNvSpPr>
          <p:nvPr>
            <p:ph type="body" sz="quarter" idx="3"/>
          </p:nvPr>
        </p:nvSpPr>
        <p:spPr>
          <a:xfrm>
            <a:off x="6553200" y="1681163"/>
            <a:ext cx="4802188" cy="823912"/>
          </a:xfrm>
        </p:spPr>
        <p:txBody>
          <a:bodyPr>
            <a:normAutofit/>
          </a:bodyPr>
          <a:lstStyle/>
          <a:p>
            <a:pPr algn="ctr"/>
            <a:r>
              <a:rPr lang="en-US" sz="3200" dirty="0" smtClean="0"/>
              <a:t>Website Content Audit</a:t>
            </a:r>
            <a:endParaRPr lang="en-US" sz="3200" dirty="0"/>
          </a:p>
        </p:txBody>
      </p:sp>
      <p:sp>
        <p:nvSpPr>
          <p:cNvPr id="10" name="Content Placeholder 9"/>
          <p:cNvSpPr>
            <a:spLocks noGrp="1"/>
          </p:cNvSpPr>
          <p:nvPr>
            <p:ph sz="quarter" idx="4"/>
          </p:nvPr>
        </p:nvSpPr>
        <p:spPr>
          <a:xfrm>
            <a:off x="6553200" y="2505075"/>
            <a:ext cx="4802188" cy="3684588"/>
          </a:xfrm>
        </p:spPr>
        <p:txBody>
          <a:bodyPr/>
          <a:lstStyle/>
          <a:p>
            <a:pPr marL="0" indent="0" algn="ctr">
              <a:buNone/>
            </a:pPr>
            <a:endParaRPr lang="en-US" dirty="0" smtClean="0"/>
          </a:p>
          <a:p>
            <a:pPr marL="0" indent="0" algn="ctr">
              <a:buNone/>
            </a:pPr>
            <a:endParaRPr lang="en-US" dirty="0"/>
          </a:p>
          <a:p>
            <a:pPr marL="0" indent="0" algn="ctr">
              <a:buNone/>
            </a:pPr>
            <a:r>
              <a:rPr lang="en-US" sz="2400" i="1" dirty="0" smtClean="0"/>
              <a:t>Find out what content already exists on your website.</a:t>
            </a:r>
            <a:endParaRPr lang="en-US" sz="2400" i="1" dirty="0"/>
          </a:p>
        </p:txBody>
      </p:sp>
      <p:pic>
        <p:nvPicPr>
          <p:cNvPr id="2050" name="Picture 2" descr="http://www.pd4pic.com/images/sign-icon-symbol-yellow-people-man-cartoon.pn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459238" y="2093119"/>
            <a:ext cx="4058754" cy="3684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182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Oh’ The Things You’ll Find….</a:t>
            </a:r>
            <a:endParaRPr lang="en-US" dirty="0"/>
          </a:p>
        </p:txBody>
      </p:sp>
      <p:sp>
        <p:nvSpPr>
          <p:cNvPr id="4" name="TextBox 3"/>
          <p:cNvSpPr txBox="1"/>
          <p:nvPr/>
        </p:nvSpPr>
        <p:spPr>
          <a:xfrm>
            <a:off x="2066217" y="5597438"/>
            <a:ext cx="8059564" cy="830997"/>
          </a:xfrm>
          <a:prstGeom prst="rect">
            <a:avLst/>
          </a:prstGeom>
          <a:noFill/>
        </p:spPr>
        <p:txBody>
          <a:bodyPr wrap="square" rtlCol="0">
            <a:spAutoFit/>
          </a:bodyPr>
          <a:lstStyle/>
          <a:p>
            <a:pPr algn="ctr"/>
            <a:r>
              <a:rPr lang="en-US" sz="2400" dirty="0" smtClean="0"/>
              <a:t>You cannot fix problems if you don’t know where to find them.  </a:t>
            </a:r>
          </a:p>
          <a:p>
            <a:pPr algn="ctr"/>
            <a:r>
              <a:rPr lang="en-US" sz="2400" dirty="0" smtClean="0"/>
              <a:t>Use the audit as a discovery tool.</a:t>
            </a:r>
            <a:endParaRPr lang="en-US" sz="2400" dirty="0"/>
          </a:p>
        </p:txBody>
      </p:sp>
      <p:pic>
        <p:nvPicPr>
          <p:cNvPr id="3074" name="Picture 2" descr="http://upload.wikimedia.org/wikipedia/commons/6/6c/Scary_scorp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920" y="1479378"/>
            <a:ext cx="2748158" cy="4118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337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Organizing A Website</a:t>
            </a:r>
            <a:endParaRPr lang="en-US" dirty="0"/>
          </a:p>
        </p:txBody>
      </p:sp>
      <p:graphicFrame>
        <p:nvGraphicFramePr>
          <p:cNvPr id="5" name="Diagram 4"/>
          <p:cNvGraphicFramePr/>
          <p:nvPr>
            <p:extLst>
              <p:ext uri="{D42A27DB-BD31-4B8C-83A1-F6EECF244321}">
                <p14:modId xmlns:p14="http://schemas.microsoft.com/office/powerpoint/2010/main" val="218055332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2519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Website Work</a:t>
            </a:r>
            <a:endParaRPr lang="en-US" dirty="0"/>
          </a:p>
        </p:txBody>
      </p:sp>
      <p:sp>
        <p:nvSpPr>
          <p:cNvPr id="3" name="TextBox 2"/>
          <p:cNvSpPr txBox="1"/>
          <p:nvPr/>
        </p:nvSpPr>
        <p:spPr>
          <a:xfrm>
            <a:off x="661737" y="1479885"/>
            <a:ext cx="5053263" cy="4662815"/>
          </a:xfrm>
          <a:prstGeom prst="rect">
            <a:avLst/>
          </a:prstGeom>
          <a:noFill/>
        </p:spPr>
        <p:txBody>
          <a:bodyPr wrap="square" rtlCol="0">
            <a:spAutoFit/>
          </a:bodyPr>
          <a:lstStyle/>
          <a:p>
            <a:pPr marL="342900" indent="-342900">
              <a:lnSpc>
                <a:spcPct val="150000"/>
              </a:lnSpc>
              <a:buFont typeface="+mj-lt"/>
              <a:buAutoNum type="arabicParenR"/>
            </a:pPr>
            <a:r>
              <a:rPr lang="en-US" sz="2200" dirty="0"/>
              <a:t>R</a:t>
            </a:r>
            <a:r>
              <a:rPr lang="en-US" sz="2200" dirty="0" smtClean="0"/>
              <a:t>eview of current website content</a:t>
            </a:r>
          </a:p>
          <a:p>
            <a:pPr marL="342900" indent="-342900">
              <a:lnSpc>
                <a:spcPct val="150000"/>
              </a:lnSpc>
              <a:buFont typeface="+mj-lt"/>
              <a:buAutoNum type="arabicParenR"/>
            </a:pPr>
            <a:r>
              <a:rPr lang="en-US" sz="2200" dirty="0" smtClean="0"/>
              <a:t>Meet with individual responsible to discuss current and future content</a:t>
            </a:r>
          </a:p>
          <a:p>
            <a:pPr marL="342900" indent="-342900">
              <a:lnSpc>
                <a:spcPct val="150000"/>
              </a:lnSpc>
              <a:buFont typeface="+mj-lt"/>
              <a:buAutoNum type="arabicParenR"/>
            </a:pPr>
            <a:r>
              <a:rPr lang="en-US" sz="2200" dirty="0" smtClean="0"/>
              <a:t>Provide individual with list of content I needed from them and deadline </a:t>
            </a:r>
          </a:p>
          <a:p>
            <a:pPr marL="342900" indent="-342900">
              <a:lnSpc>
                <a:spcPct val="150000"/>
              </a:lnSpc>
              <a:buFont typeface="+mj-lt"/>
              <a:buAutoNum type="arabicParenR"/>
            </a:pPr>
            <a:r>
              <a:rPr lang="en-US" sz="2200" dirty="0" smtClean="0"/>
              <a:t>Receive and organize content on new website</a:t>
            </a:r>
          </a:p>
          <a:p>
            <a:pPr marL="342900" indent="-342900">
              <a:lnSpc>
                <a:spcPct val="150000"/>
              </a:lnSpc>
              <a:buFont typeface="+mj-lt"/>
              <a:buAutoNum type="arabicParenR"/>
            </a:pPr>
            <a:r>
              <a:rPr lang="en-US" sz="2200" dirty="0" smtClean="0"/>
              <a:t>Review with responsible parties</a:t>
            </a:r>
          </a:p>
          <a:p>
            <a:pPr marL="342900" indent="-342900">
              <a:lnSpc>
                <a:spcPct val="150000"/>
              </a:lnSpc>
              <a:buFont typeface="+mj-lt"/>
              <a:buAutoNum type="arabicParenR"/>
            </a:pPr>
            <a:r>
              <a:rPr lang="en-US" sz="2200" dirty="0" smtClean="0"/>
              <a:t>Final edits and now moving on</a:t>
            </a:r>
            <a:endParaRPr lang="en-US" sz="2200" dirty="0"/>
          </a:p>
        </p:txBody>
      </p:sp>
      <p:sp>
        <p:nvSpPr>
          <p:cNvPr id="4" name="AutoShape 4" descr="http://upload.wikimedia.org/wikipedia/commons/9/92/Penguin_Admin.svg"/>
          <p:cNvSpPr>
            <a:spLocks noChangeAspect="1" noChangeArrowheads="1"/>
          </p:cNvSpPr>
          <p:nvPr/>
        </p:nvSpPr>
        <p:spPr bwMode="auto">
          <a:xfrm>
            <a:off x="155575" y="-2247900"/>
            <a:ext cx="4124325" cy="4695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1690688"/>
            <a:ext cx="3616364" cy="4110789"/>
          </a:xfrm>
          <a:prstGeom prst="rect">
            <a:avLst/>
          </a:prstGeom>
        </p:spPr>
      </p:pic>
    </p:spTree>
    <p:extLst>
      <p:ext uri="{BB962C8B-B14F-4D97-AF65-F5344CB8AC3E}">
        <p14:creationId xmlns:p14="http://schemas.microsoft.com/office/powerpoint/2010/main" val="1633091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Website Work</a:t>
            </a:r>
            <a:endParaRPr lang="en-US" dirty="0"/>
          </a:p>
        </p:txBody>
      </p:sp>
      <p:sp>
        <p:nvSpPr>
          <p:cNvPr id="3" name="Content Placeholder 2"/>
          <p:cNvSpPr>
            <a:spLocks noGrp="1"/>
          </p:cNvSpPr>
          <p:nvPr>
            <p:ph sz="half" idx="1"/>
          </p:nvPr>
        </p:nvSpPr>
        <p:spPr/>
        <p:txBody>
          <a:bodyPr/>
          <a:lstStyle/>
          <a:p>
            <a:r>
              <a:rPr lang="en-US" dirty="0" smtClean="0"/>
              <a:t>“I’ll get back to you later with my work.”</a:t>
            </a:r>
          </a:p>
          <a:p>
            <a:r>
              <a:rPr lang="en-US" dirty="0" smtClean="0"/>
              <a:t>“But ALL of this content needs to be there.”</a:t>
            </a:r>
          </a:p>
          <a:p>
            <a:r>
              <a:rPr lang="en-US" dirty="0" smtClean="0"/>
              <a:t>“I never did it like that before.”</a:t>
            </a:r>
          </a:p>
          <a:p>
            <a:r>
              <a:rPr lang="en-US" dirty="0" smtClean="0"/>
              <a:t>“We’ll just change it back when you leave.”</a:t>
            </a:r>
            <a:endParaRPr lang="en-US" dirty="0"/>
          </a:p>
        </p:txBody>
      </p:sp>
      <p:sp>
        <p:nvSpPr>
          <p:cNvPr id="4" name="Content Placeholder 3"/>
          <p:cNvSpPr>
            <a:spLocks noGrp="1"/>
          </p:cNvSpPr>
          <p:nvPr>
            <p:ph sz="half" idx="2"/>
          </p:nvPr>
        </p:nvSpPr>
        <p:spPr/>
        <p:txBody>
          <a:bodyPr/>
          <a:lstStyle/>
          <a:p>
            <a:r>
              <a:rPr lang="en-US" dirty="0" smtClean="0"/>
              <a:t>Consult your project plan</a:t>
            </a:r>
          </a:p>
          <a:p>
            <a:r>
              <a:rPr lang="en-US" dirty="0" smtClean="0"/>
              <a:t>Go over the style guide</a:t>
            </a:r>
          </a:p>
          <a:p>
            <a:r>
              <a:rPr lang="en-US" dirty="0" smtClean="0"/>
              <a:t>Talk about the ultimate goal of a better website</a:t>
            </a:r>
          </a:p>
          <a:p>
            <a:r>
              <a:rPr lang="en-US" dirty="0" smtClean="0"/>
              <a:t>Tell them usability testing says we do it this way</a:t>
            </a:r>
            <a:endParaRPr lang="en-US" dirty="0"/>
          </a:p>
        </p:txBody>
      </p:sp>
    </p:spTree>
    <p:extLst>
      <p:ext uri="{BB962C8B-B14F-4D97-AF65-F5344CB8AC3E}">
        <p14:creationId xmlns:p14="http://schemas.microsoft.com/office/powerpoint/2010/main" val="971302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Website Work</a:t>
            </a:r>
            <a:endParaRPr lang="en-US" dirty="0"/>
          </a:p>
        </p:txBody>
      </p:sp>
      <p:sp>
        <p:nvSpPr>
          <p:cNvPr id="3" name="Content Placeholder 2"/>
          <p:cNvSpPr>
            <a:spLocks noGrp="1"/>
          </p:cNvSpPr>
          <p:nvPr>
            <p:ph sz="half" idx="1"/>
          </p:nvPr>
        </p:nvSpPr>
        <p:spPr/>
        <p:txBody>
          <a:bodyPr/>
          <a:lstStyle/>
          <a:p>
            <a:r>
              <a:rPr lang="en-US" dirty="0" smtClean="0"/>
              <a:t>Timeline</a:t>
            </a:r>
          </a:p>
          <a:p>
            <a:r>
              <a:rPr lang="en-US" dirty="0" smtClean="0"/>
              <a:t>Images</a:t>
            </a:r>
          </a:p>
          <a:p>
            <a:r>
              <a:rPr lang="en-US" dirty="0" smtClean="0"/>
              <a:t>Chasing people to get their work</a:t>
            </a:r>
          </a:p>
          <a:p>
            <a:r>
              <a:rPr lang="en-US" dirty="0" smtClean="0"/>
              <a:t>Keeping limits in mind</a:t>
            </a:r>
          </a:p>
          <a:p>
            <a:r>
              <a:rPr lang="en-US" dirty="0" smtClean="0"/>
              <a:t>Constant edits</a:t>
            </a:r>
          </a:p>
          <a:p>
            <a:endParaRPr lang="en-US" dirty="0" smtClean="0"/>
          </a:p>
          <a:p>
            <a:endParaRPr lang="en-US" dirty="0"/>
          </a:p>
        </p:txBody>
      </p:sp>
      <p:sp>
        <p:nvSpPr>
          <p:cNvPr id="4" name="Content Placeholder 3"/>
          <p:cNvSpPr>
            <a:spLocks noGrp="1"/>
          </p:cNvSpPr>
          <p:nvPr>
            <p:ph sz="half" idx="2"/>
          </p:nvPr>
        </p:nvSpPr>
        <p:spPr/>
        <p:txBody>
          <a:bodyPr/>
          <a:lstStyle/>
          <a:p>
            <a:r>
              <a:rPr lang="en-US" dirty="0" smtClean="0"/>
              <a:t>Consult the project plan</a:t>
            </a:r>
          </a:p>
          <a:p>
            <a:r>
              <a:rPr lang="en-US" dirty="0" smtClean="0"/>
              <a:t>Ask questions, lots of questions</a:t>
            </a:r>
          </a:p>
          <a:p>
            <a:r>
              <a:rPr lang="en-US" dirty="0" smtClean="0"/>
              <a:t>Created “Go Back &amp; Fix Later” document </a:t>
            </a:r>
          </a:p>
          <a:p>
            <a:r>
              <a:rPr lang="en-US" dirty="0" smtClean="0"/>
              <a:t>Used usability testing to settle disputes</a:t>
            </a:r>
          </a:p>
          <a:p>
            <a:r>
              <a:rPr lang="en-US" dirty="0" smtClean="0"/>
              <a:t>Let some things go</a:t>
            </a:r>
            <a:endParaRPr lang="en-US" dirty="0"/>
          </a:p>
        </p:txBody>
      </p:sp>
    </p:spTree>
    <p:extLst>
      <p:ext uri="{BB962C8B-B14F-4D97-AF65-F5344CB8AC3E}">
        <p14:creationId xmlns:p14="http://schemas.microsoft.com/office/powerpoint/2010/main" val="133649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Content Design</a:t>
            </a:r>
            <a:endParaRPr lang="en-US" dirty="0"/>
          </a:p>
        </p:txBody>
      </p:sp>
      <p:sp>
        <p:nvSpPr>
          <p:cNvPr id="3" name="Content Placeholder 2"/>
          <p:cNvSpPr>
            <a:spLocks noGrp="1"/>
          </p:cNvSpPr>
          <p:nvPr>
            <p:ph idx="1"/>
          </p:nvPr>
        </p:nvSpPr>
        <p:spPr>
          <a:xfrm>
            <a:off x="5101389" y="2018129"/>
            <a:ext cx="6252411" cy="3275186"/>
          </a:xfrm>
        </p:spPr>
        <p:txBody>
          <a:bodyPr>
            <a:normAutofit/>
          </a:bodyPr>
          <a:lstStyle/>
          <a:p>
            <a:pPr marL="0" indent="0">
              <a:buNone/>
            </a:pPr>
            <a:r>
              <a:rPr lang="en-US" sz="3200" dirty="0" smtClean="0"/>
              <a:t>What do website users want to see?</a:t>
            </a:r>
          </a:p>
          <a:p>
            <a:pPr lvl="1">
              <a:buFont typeface="Courier New" panose="02070309020205020404" pitchFamily="49" charset="0"/>
              <a:buChar char="o"/>
            </a:pPr>
            <a:r>
              <a:rPr lang="en-US" dirty="0" smtClean="0"/>
              <a:t>Strong top-down organization</a:t>
            </a:r>
          </a:p>
          <a:p>
            <a:pPr lvl="1">
              <a:buFont typeface="Courier New" panose="02070309020205020404" pitchFamily="49" charset="0"/>
              <a:buChar char="o"/>
            </a:pPr>
            <a:r>
              <a:rPr lang="en-US" dirty="0" smtClean="0"/>
              <a:t>The ‘F’ pattern</a:t>
            </a:r>
          </a:p>
          <a:p>
            <a:pPr lvl="1">
              <a:buFont typeface="Courier New" panose="02070309020205020404" pitchFamily="49" charset="0"/>
              <a:buChar char="o"/>
            </a:pPr>
            <a:r>
              <a:rPr lang="en-US" dirty="0" smtClean="0"/>
              <a:t>Multiple discovery methods</a:t>
            </a:r>
          </a:p>
          <a:p>
            <a:pPr lvl="1">
              <a:buFont typeface="Courier New" panose="02070309020205020404" pitchFamily="49" charset="0"/>
              <a:buChar char="o"/>
            </a:pPr>
            <a:r>
              <a:rPr lang="en-US" dirty="0" smtClean="0"/>
              <a:t>Simple words</a:t>
            </a:r>
          </a:p>
          <a:p>
            <a:pPr lvl="1">
              <a:buFont typeface="Courier New" panose="02070309020205020404" pitchFamily="49" charset="0"/>
              <a:buChar char="o"/>
            </a:pPr>
            <a:r>
              <a:rPr lang="en-US" dirty="0" smtClean="0"/>
              <a:t>Images</a:t>
            </a:r>
          </a:p>
          <a:p>
            <a:pPr lvl="1">
              <a:buFont typeface="Courier New" panose="02070309020205020404" pitchFamily="49" charset="0"/>
              <a:buChar char="o"/>
            </a:pPr>
            <a:r>
              <a:rPr lang="en-US" dirty="0" smtClean="0"/>
              <a:t>Clickable links</a:t>
            </a:r>
          </a:p>
        </p:txBody>
      </p:sp>
      <p:pic>
        <p:nvPicPr>
          <p:cNvPr id="4098" name="Picture 2" descr="http://sr.photos3.fotosearch.com/bthumb/CSP/CSP382/k38266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944" y="3485945"/>
            <a:ext cx="3634372" cy="273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8010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89" y="418971"/>
            <a:ext cx="10642403" cy="555217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418971"/>
            <a:ext cx="10058400" cy="5724906"/>
          </a:xfrm>
          <a:prstGeom prst="rect">
            <a:avLst/>
          </a:prstGeom>
        </p:spPr>
      </p:pic>
    </p:spTree>
    <p:extLst>
      <p:ext uri="{BB962C8B-B14F-4D97-AF65-F5344CB8AC3E}">
        <p14:creationId xmlns:p14="http://schemas.microsoft.com/office/powerpoint/2010/main" val="88017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Displaying Content</a:t>
            </a:r>
            <a:endParaRPr lang="en-US" dirty="0"/>
          </a:p>
        </p:txBody>
      </p:sp>
      <p:sp>
        <p:nvSpPr>
          <p:cNvPr id="6" name="Text Placeholder 5"/>
          <p:cNvSpPr>
            <a:spLocks noGrp="1"/>
          </p:cNvSpPr>
          <p:nvPr>
            <p:ph type="body" idx="1"/>
          </p:nvPr>
        </p:nvSpPr>
        <p:spPr/>
        <p:txBody>
          <a:bodyPr>
            <a:normAutofit/>
          </a:bodyPr>
          <a:lstStyle/>
          <a:p>
            <a:pPr algn="ctr"/>
            <a:r>
              <a:rPr lang="en-US" sz="3600" dirty="0" smtClean="0"/>
              <a:t>Don’t	</a:t>
            </a:r>
            <a:endParaRPr lang="en-US" sz="3600" dirty="0"/>
          </a:p>
        </p:txBody>
      </p:sp>
      <p:sp>
        <p:nvSpPr>
          <p:cNvPr id="7" name="Content Placeholder 6"/>
          <p:cNvSpPr>
            <a:spLocks noGrp="1"/>
          </p:cNvSpPr>
          <p:nvPr>
            <p:ph sz="half" idx="2"/>
          </p:nvPr>
        </p:nvSpPr>
        <p:spPr/>
        <p:txBody>
          <a:bodyPr>
            <a:normAutofit/>
          </a:bodyPr>
          <a:lstStyle/>
          <a:p>
            <a:r>
              <a:rPr lang="en-US" dirty="0" smtClean="0"/>
              <a:t>Long Lists	</a:t>
            </a:r>
          </a:p>
          <a:p>
            <a:r>
              <a:rPr lang="en-US" dirty="0" smtClean="0"/>
              <a:t>Too many words	</a:t>
            </a:r>
          </a:p>
          <a:p>
            <a:r>
              <a:rPr lang="en-US" dirty="0" smtClean="0"/>
              <a:t>Use lots of abbreviations</a:t>
            </a:r>
          </a:p>
          <a:p>
            <a:r>
              <a:rPr lang="en-US" dirty="0" smtClean="0"/>
              <a:t>Too formal or too casual</a:t>
            </a:r>
          </a:p>
          <a:p>
            <a:r>
              <a:rPr lang="en-US" dirty="0" smtClean="0"/>
              <a:t>“Click Here” for link title</a:t>
            </a:r>
          </a:p>
          <a:p>
            <a:r>
              <a:rPr lang="en-US" dirty="0" smtClean="0"/>
              <a:t>Use bold and/or italics </a:t>
            </a:r>
          </a:p>
          <a:p>
            <a:r>
              <a:rPr lang="en-US" dirty="0" smtClean="0"/>
              <a:t>Disorganized content</a:t>
            </a:r>
          </a:p>
          <a:p>
            <a:endParaRPr lang="en-US" dirty="0" smtClean="0"/>
          </a:p>
          <a:p>
            <a:endParaRPr lang="en-US" dirty="0"/>
          </a:p>
        </p:txBody>
      </p:sp>
      <p:sp>
        <p:nvSpPr>
          <p:cNvPr id="8" name="Text Placeholder 7"/>
          <p:cNvSpPr>
            <a:spLocks noGrp="1"/>
          </p:cNvSpPr>
          <p:nvPr>
            <p:ph type="body" sz="quarter" idx="3"/>
          </p:nvPr>
        </p:nvSpPr>
        <p:spPr/>
        <p:txBody>
          <a:bodyPr>
            <a:normAutofit/>
          </a:bodyPr>
          <a:lstStyle/>
          <a:p>
            <a:pPr algn="ctr"/>
            <a:r>
              <a:rPr lang="en-US" sz="3600" dirty="0" smtClean="0"/>
              <a:t>Do</a:t>
            </a:r>
            <a:endParaRPr lang="en-US" sz="3600" dirty="0"/>
          </a:p>
        </p:txBody>
      </p:sp>
      <p:sp>
        <p:nvSpPr>
          <p:cNvPr id="9" name="Content Placeholder 8"/>
          <p:cNvSpPr>
            <a:spLocks noGrp="1"/>
          </p:cNvSpPr>
          <p:nvPr>
            <p:ph sz="quarter" idx="4"/>
          </p:nvPr>
        </p:nvSpPr>
        <p:spPr/>
        <p:txBody>
          <a:bodyPr>
            <a:normAutofit lnSpcReduction="10000"/>
          </a:bodyPr>
          <a:lstStyle/>
          <a:p>
            <a:r>
              <a:rPr lang="en-US" dirty="0" smtClean="0"/>
              <a:t>Bullet Points</a:t>
            </a:r>
          </a:p>
          <a:p>
            <a:r>
              <a:rPr lang="en-US" dirty="0" smtClean="0"/>
              <a:t>Get to the point quickly</a:t>
            </a:r>
          </a:p>
          <a:p>
            <a:r>
              <a:rPr lang="en-US" dirty="0" smtClean="0"/>
              <a:t>Be clear on who and what</a:t>
            </a:r>
          </a:p>
          <a:p>
            <a:r>
              <a:rPr lang="en-US" dirty="0" smtClean="0"/>
              <a:t>Professionally friendly</a:t>
            </a:r>
          </a:p>
          <a:p>
            <a:r>
              <a:rPr lang="en-US" dirty="0" smtClean="0"/>
              <a:t>Tell users where a link goes</a:t>
            </a:r>
          </a:p>
          <a:p>
            <a:r>
              <a:rPr lang="en-US" dirty="0" smtClean="0"/>
              <a:t>Choose an easy to read font</a:t>
            </a:r>
          </a:p>
          <a:p>
            <a:r>
              <a:rPr lang="en-US" dirty="0" smtClean="0"/>
              <a:t>Use headings to organize a page</a:t>
            </a:r>
          </a:p>
        </p:txBody>
      </p:sp>
    </p:spTree>
    <p:extLst>
      <p:ext uri="{BB962C8B-B14F-4D97-AF65-F5344CB8AC3E}">
        <p14:creationId xmlns:p14="http://schemas.microsoft.com/office/powerpoint/2010/main" val="2149189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Path We’ll Take</a:t>
            </a:r>
            <a:endParaRPr lang="en-US" dirty="0"/>
          </a:p>
        </p:txBody>
      </p:sp>
      <p:sp>
        <p:nvSpPr>
          <p:cNvPr id="3" name="Content Placeholder 2"/>
          <p:cNvSpPr>
            <a:spLocks noGrp="1"/>
          </p:cNvSpPr>
          <p:nvPr>
            <p:ph idx="1"/>
          </p:nvPr>
        </p:nvSpPr>
        <p:spPr>
          <a:xfrm>
            <a:off x="838200" y="1825625"/>
            <a:ext cx="3513463" cy="4351338"/>
          </a:xfrm>
        </p:spPr>
        <p:txBody>
          <a:bodyPr/>
          <a:lstStyle/>
          <a:p>
            <a:r>
              <a:rPr lang="en-US" dirty="0" smtClean="0"/>
              <a:t>Project History</a:t>
            </a:r>
          </a:p>
          <a:p>
            <a:r>
              <a:rPr lang="en-US" dirty="0" smtClean="0"/>
              <a:t>Project Layout</a:t>
            </a:r>
          </a:p>
          <a:p>
            <a:r>
              <a:rPr lang="en-US" dirty="0" smtClean="0"/>
              <a:t>Content Design</a:t>
            </a:r>
          </a:p>
          <a:p>
            <a:r>
              <a:rPr lang="en-US" dirty="0" smtClean="0"/>
              <a:t>Usability Testing</a:t>
            </a:r>
          </a:p>
          <a:p>
            <a:r>
              <a:rPr lang="en-US" dirty="0" smtClean="0"/>
              <a:t>Questions</a:t>
            </a:r>
            <a:endParaRPr lang="en-US" dirty="0"/>
          </a:p>
        </p:txBody>
      </p:sp>
      <p:pic>
        <p:nvPicPr>
          <p:cNvPr id="1026" name="Picture 2" descr="http://upload.wikimedia.org/wikipedia/commons/f/f2/Loantaka_Brook_Reservation_bikeway_horse_path_and_stream_and_reflec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2627" y="1825625"/>
            <a:ext cx="3524250"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9154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8348" y="377491"/>
            <a:ext cx="4352925" cy="58864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0358" y="200297"/>
            <a:ext cx="9031958" cy="642910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1317" y="84221"/>
            <a:ext cx="5792943" cy="6677526"/>
          </a:xfrm>
          <a:prstGeom prst="rect">
            <a:avLst/>
          </a:prstGeom>
        </p:spPr>
      </p:pic>
    </p:spTree>
    <p:extLst>
      <p:ext uri="{BB962C8B-B14F-4D97-AF65-F5344CB8AC3E}">
        <p14:creationId xmlns:p14="http://schemas.microsoft.com/office/powerpoint/2010/main" val="127872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2"/>
                                        </p:tgtEl>
                                      </p:cBhvr>
                                    </p:animEffect>
                                    <p:anim calcmode="lin" valueType="num">
                                      <p:cBhvr>
                                        <p:cTn id="7" dur="1000"/>
                                        <p:tgtEl>
                                          <p:spTgt spid="2"/>
                                        </p:tgtEl>
                                        <p:attrNameLst>
                                          <p:attrName>ppt_x</p:attrName>
                                        </p:attrNameLst>
                                      </p:cBhvr>
                                      <p:tavLst>
                                        <p:tav tm="0">
                                          <p:val>
                                            <p:strVal val="ppt_x"/>
                                          </p:val>
                                        </p:tav>
                                        <p:tav tm="100000">
                                          <p:val>
                                            <p:strVal val="ppt_x"/>
                                          </p:val>
                                        </p:tav>
                                      </p:tavLst>
                                    </p:anim>
                                    <p:anim calcmode="lin" valueType="num">
                                      <p:cBhvr>
                                        <p:cTn id="8" dur="1000"/>
                                        <p:tgtEl>
                                          <p:spTgt spid="2"/>
                                        </p:tgtEl>
                                        <p:attrNameLst>
                                          <p:attrName>ppt_y</p:attrName>
                                        </p:attrNameLst>
                                      </p:cBhvr>
                                      <p:tavLst>
                                        <p:tav tm="0">
                                          <p:val>
                                            <p:strVal val="ppt_y"/>
                                          </p:val>
                                        </p:tav>
                                        <p:tav tm="100000">
                                          <p:val>
                                            <p:strVal val="ppt_y+.1"/>
                                          </p:val>
                                        </p:tav>
                                      </p:tavLst>
                                    </p:anim>
                                    <p:set>
                                      <p:cBhvr>
                                        <p:cTn id="9" dur="1" fill="hold">
                                          <p:stCondLst>
                                            <p:cond delay="999"/>
                                          </p:stCondLst>
                                        </p:cTn>
                                        <p:tgtEl>
                                          <p:spTgt spid="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3"/>
                                        </p:tgtEl>
                                      </p:cBhvr>
                                    </p:animEffect>
                                    <p:anim calcmode="lin" valueType="num">
                                      <p:cBhvr>
                                        <p:cTn id="19" dur="1000"/>
                                        <p:tgtEl>
                                          <p:spTgt spid="3"/>
                                        </p:tgtEl>
                                        <p:attrNameLst>
                                          <p:attrName>ppt_x</p:attrName>
                                        </p:attrNameLst>
                                      </p:cBhvr>
                                      <p:tavLst>
                                        <p:tav tm="0">
                                          <p:val>
                                            <p:strVal val="ppt_x"/>
                                          </p:val>
                                        </p:tav>
                                        <p:tav tm="100000">
                                          <p:val>
                                            <p:strVal val="ppt_x"/>
                                          </p:val>
                                        </p:tav>
                                      </p:tavLst>
                                    </p:anim>
                                    <p:anim calcmode="lin" valueType="num">
                                      <p:cBhvr>
                                        <p:cTn id="20" dur="1000"/>
                                        <p:tgtEl>
                                          <p:spTgt spid="3"/>
                                        </p:tgtEl>
                                        <p:attrNameLst>
                                          <p:attrName>ppt_y</p:attrName>
                                        </p:attrNameLst>
                                      </p:cBhvr>
                                      <p:tavLst>
                                        <p:tav tm="0">
                                          <p:val>
                                            <p:strVal val="ppt_y"/>
                                          </p:val>
                                        </p:tav>
                                        <p:tav tm="100000">
                                          <p:val>
                                            <p:strVal val="ppt_y+.1"/>
                                          </p:val>
                                        </p:tav>
                                      </p:tavLst>
                                    </p:anim>
                                    <p:set>
                                      <p:cBhvr>
                                        <p:cTn id="21" dur="1" fill="hold">
                                          <p:stCondLst>
                                            <p:cond delay="999"/>
                                          </p:stCondLst>
                                        </p:cTn>
                                        <p:tgtEl>
                                          <p:spTgt spid="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 You Know It Works?</a:t>
            </a:r>
            <a:endParaRPr lang="en-US" dirty="0"/>
          </a:p>
        </p:txBody>
      </p:sp>
      <p:sp>
        <p:nvSpPr>
          <p:cNvPr id="4" name="TextBox 3"/>
          <p:cNvSpPr txBox="1"/>
          <p:nvPr/>
        </p:nvSpPr>
        <p:spPr>
          <a:xfrm>
            <a:off x="6973677" y="1938969"/>
            <a:ext cx="4560983" cy="523220"/>
          </a:xfrm>
          <a:prstGeom prst="rect">
            <a:avLst/>
          </a:prstGeom>
          <a:noFill/>
        </p:spPr>
        <p:txBody>
          <a:bodyPr wrap="square" rtlCol="0">
            <a:spAutoFit/>
          </a:bodyPr>
          <a:lstStyle/>
          <a:p>
            <a:r>
              <a:rPr lang="en-US" sz="2800" i="1" dirty="0" smtClean="0"/>
              <a:t>Try it out!  See what happens!</a:t>
            </a:r>
            <a:endParaRPr lang="en-US" sz="2800" i="1" dirty="0"/>
          </a:p>
        </p:txBody>
      </p:sp>
      <p:sp>
        <p:nvSpPr>
          <p:cNvPr id="5" name="TextBox 4"/>
          <p:cNvSpPr txBox="1"/>
          <p:nvPr/>
        </p:nvSpPr>
        <p:spPr>
          <a:xfrm>
            <a:off x="8724779" y="4242950"/>
            <a:ext cx="2412695" cy="1323439"/>
          </a:xfrm>
          <a:prstGeom prst="rect">
            <a:avLst/>
          </a:prstGeom>
          <a:noFill/>
        </p:spPr>
        <p:txBody>
          <a:bodyPr wrap="square" rtlCol="0">
            <a:spAutoFit/>
          </a:bodyPr>
          <a:lstStyle/>
          <a:p>
            <a:pPr algn="r"/>
            <a:r>
              <a:rPr lang="en-US" sz="4000" dirty="0" smtClean="0"/>
              <a:t>Usability Testing</a:t>
            </a:r>
            <a:endParaRPr lang="en-US" sz="4000" dirty="0"/>
          </a:p>
        </p:txBody>
      </p:sp>
      <p:pic>
        <p:nvPicPr>
          <p:cNvPr id="5122" name="Picture 2" descr="http://apptechdesign.org/wp-content/uploads/2013/01/Site-under-construction-sig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659" y="1690688"/>
            <a:ext cx="4762500" cy="4695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8666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Usability Testing?</a:t>
            </a:r>
            <a:endParaRPr lang="en-US" dirty="0"/>
          </a:p>
        </p:txBody>
      </p:sp>
      <p:sp>
        <p:nvSpPr>
          <p:cNvPr id="3" name="Content Placeholder 2"/>
          <p:cNvSpPr>
            <a:spLocks noGrp="1"/>
          </p:cNvSpPr>
          <p:nvPr>
            <p:ph sz="half" idx="1"/>
          </p:nvPr>
        </p:nvSpPr>
        <p:spPr/>
        <p:txBody>
          <a:bodyPr/>
          <a:lstStyle/>
          <a:p>
            <a:pPr>
              <a:buFont typeface="Courier New" panose="02070309020205020404" pitchFamily="49" charset="0"/>
              <a:buChar char="o"/>
            </a:pPr>
            <a:r>
              <a:rPr lang="en-US" dirty="0" smtClean="0"/>
              <a:t>Get you out of your bubble</a:t>
            </a:r>
          </a:p>
          <a:p>
            <a:pPr>
              <a:buFont typeface="Courier New" panose="02070309020205020404" pitchFamily="49" charset="0"/>
              <a:buChar char="o"/>
            </a:pPr>
            <a:r>
              <a:rPr lang="en-US" dirty="0" smtClean="0"/>
              <a:t>Find problems</a:t>
            </a:r>
          </a:p>
          <a:p>
            <a:pPr>
              <a:buFont typeface="Courier New" panose="02070309020205020404" pitchFamily="49" charset="0"/>
              <a:buChar char="o"/>
            </a:pPr>
            <a:r>
              <a:rPr lang="en-US" dirty="0" smtClean="0"/>
              <a:t>Determine user needs</a:t>
            </a:r>
          </a:p>
          <a:p>
            <a:pPr>
              <a:buFont typeface="Courier New" panose="02070309020205020404" pitchFamily="49" charset="0"/>
              <a:buChar char="o"/>
            </a:pPr>
            <a:r>
              <a:rPr lang="en-US" dirty="0" smtClean="0"/>
              <a:t>Settle disputes</a:t>
            </a:r>
          </a:p>
          <a:p>
            <a:pPr>
              <a:buFont typeface="Courier New" panose="02070309020205020404" pitchFamily="49" charset="0"/>
              <a:buChar char="o"/>
            </a:pPr>
            <a:r>
              <a:rPr lang="en-US" dirty="0" smtClean="0"/>
              <a:t>Confirm previous fixes </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77060" y="1825625"/>
            <a:ext cx="4319518" cy="4351338"/>
          </a:xfrm>
        </p:spPr>
      </p:pic>
    </p:spTree>
    <p:extLst>
      <p:ext uri="{BB962C8B-B14F-4D97-AF65-F5344CB8AC3E}">
        <p14:creationId xmlns:p14="http://schemas.microsoft.com/office/powerpoint/2010/main" val="2466001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Does It Work?</a:t>
            </a:r>
            <a:endParaRPr lang="en-US" dirty="0"/>
          </a:p>
        </p:txBody>
      </p:sp>
      <p:sp>
        <p:nvSpPr>
          <p:cNvPr id="3" name="Content Placeholder 2"/>
          <p:cNvSpPr>
            <a:spLocks noGrp="1"/>
          </p:cNvSpPr>
          <p:nvPr>
            <p:ph sz="half" idx="1"/>
          </p:nvPr>
        </p:nvSpPr>
        <p:spPr>
          <a:xfrm>
            <a:off x="494357" y="1503947"/>
            <a:ext cx="5025216" cy="5101390"/>
          </a:xfrm>
        </p:spPr>
        <p:txBody>
          <a:bodyPr>
            <a:normAutofit lnSpcReduction="10000"/>
          </a:bodyPr>
          <a:lstStyle/>
          <a:p>
            <a:pPr>
              <a:buFont typeface="Courier New" panose="02070309020205020404" pitchFamily="49" charset="0"/>
              <a:buChar char="o"/>
            </a:pPr>
            <a:r>
              <a:rPr lang="en-US" dirty="0" smtClean="0"/>
              <a:t>Choose your volunteers</a:t>
            </a:r>
          </a:p>
          <a:p>
            <a:pPr>
              <a:buFont typeface="Courier New" panose="02070309020205020404" pitchFamily="49" charset="0"/>
              <a:buChar char="o"/>
            </a:pPr>
            <a:endParaRPr lang="en-US" dirty="0" smtClean="0"/>
          </a:p>
          <a:p>
            <a:pPr>
              <a:buFont typeface="Courier New" panose="02070309020205020404" pitchFamily="49" charset="0"/>
              <a:buChar char="o"/>
            </a:pPr>
            <a:r>
              <a:rPr lang="en-US" dirty="0" smtClean="0"/>
              <a:t>Determine task based activities</a:t>
            </a:r>
          </a:p>
          <a:p>
            <a:pPr>
              <a:buFont typeface="Courier New" panose="02070309020205020404" pitchFamily="49" charset="0"/>
              <a:buChar char="o"/>
            </a:pPr>
            <a:endParaRPr lang="en-US" dirty="0" smtClean="0"/>
          </a:p>
          <a:p>
            <a:pPr>
              <a:buFont typeface="Courier New" panose="02070309020205020404" pitchFamily="49" charset="0"/>
              <a:buChar char="o"/>
            </a:pPr>
            <a:r>
              <a:rPr lang="en-US" dirty="0" smtClean="0"/>
              <a:t>Make clear to volunteers their role in testing</a:t>
            </a:r>
          </a:p>
          <a:p>
            <a:pPr>
              <a:buFont typeface="Courier New" panose="02070309020205020404" pitchFamily="49" charset="0"/>
              <a:buChar char="o"/>
            </a:pPr>
            <a:endParaRPr lang="en-US" dirty="0" smtClean="0"/>
          </a:p>
          <a:p>
            <a:pPr>
              <a:buFont typeface="Courier New" panose="02070309020205020404" pitchFamily="49" charset="0"/>
              <a:buChar char="o"/>
            </a:pPr>
            <a:r>
              <a:rPr lang="en-US" dirty="0" smtClean="0"/>
              <a:t>Don’t let volunteers use the search bar</a:t>
            </a:r>
          </a:p>
          <a:p>
            <a:pPr>
              <a:buFont typeface="Courier New" panose="02070309020205020404" pitchFamily="49" charset="0"/>
              <a:buChar char="o"/>
            </a:pPr>
            <a:endParaRPr lang="en-US" dirty="0" smtClean="0"/>
          </a:p>
          <a:p>
            <a:pPr>
              <a:buFont typeface="Courier New" panose="02070309020205020404" pitchFamily="49" charset="0"/>
              <a:buChar char="o"/>
            </a:pPr>
            <a:r>
              <a:rPr lang="en-US" dirty="0" smtClean="0"/>
              <a:t>Ask for suggestions</a:t>
            </a:r>
          </a:p>
          <a:p>
            <a:endParaRPr lang="en-US" dirty="0"/>
          </a:p>
        </p:txBody>
      </p:sp>
      <p:sp>
        <p:nvSpPr>
          <p:cNvPr id="4" name="Content Placeholder 3"/>
          <p:cNvSpPr>
            <a:spLocks noGrp="1"/>
          </p:cNvSpPr>
          <p:nvPr>
            <p:ph sz="half" idx="2"/>
          </p:nvPr>
        </p:nvSpPr>
        <p:spPr>
          <a:xfrm>
            <a:off x="6404061" y="3127417"/>
            <a:ext cx="5033960" cy="1747754"/>
          </a:xfrm>
        </p:spPr>
        <p:txBody>
          <a:bodyPr>
            <a:normAutofit lnSpcReduction="10000"/>
          </a:bodyPr>
          <a:lstStyle/>
          <a:p>
            <a:pPr marL="0" indent="0" algn="ctr">
              <a:buNone/>
            </a:pPr>
            <a:r>
              <a:rPr lang="en-US" i="1" dirty="0" smtClean="0"/>
              <a:t>Does not need to be difficult.  Just need a computer and paper to take notes, you will learn a lot</a:t>
            </a:r>
            <a:endParaRPr lang="en-US" i="1" dirty="0"/>
          </a:p>
        </p:txBody>
      </p:sp>
    </p:spTree>
    <p:extLst>
      <p:ext uri="{BB962C8B-B14F-4D97-AF65-F5344CB8AC3E}">
        <p14:creationId xmlns:p14="http://schemas.microsoft.com/office/powerpoint/2010/main" val="11978732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39139" y="451984"/>
            <a:ext cx="7743324" cy="5835266"/>
          </a:xfrm>
          <a:prstGeom prst="rect">
            <a:avLst/>
          </a:prstGeom>
        </p:spPr>
      </p:pic>
    </p:spTree>
    <p:extLst>
      <p:ext uri="{BB962C8B-B14F-4D97-AF65-F5344CB8AC3E}">
        <p14:creationId xmlns:p14="http://schemas.microsoft.com/office/powerpoint/2010/main" val="45812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Department of Libraries’ Testing</a:t>
            </a:r>
            <a:endParaRPr lang="en-US" dirty="0"/>
          </a:p>
        </p:txBody>
      </p:sp>
      <p:sp>
        <p:nvSpPr>
          <p:cNvPr id="3" name="Content Placeholder 2"/>
          <p:cNvSpPr>
            <a:spLocks noGrp="1"/>
          </p:cNvSpPr>
          <p:nvPr>
            <p:ph sz="half" idx="1"/>
          </p:nvPr>
        </p:nvSpPr>
        <p:spPr/>
        <p:txBody>
          <a:bodyPr>
            <a:normAutofit lnSpcReduction="10000"/>
          </a:bodyPr>
          <a:lstStyle/>
          <a:p>
            <a:pPr lvl="0">
              <a:buFont typeface="Courier New" panose="02070309020205020404" pitchFamily="49" charset="0"/>
              <a:buChar char="o"/>
            </a:pPr>
            <a:r>
              <a:rPr lang="en-US" sz="2600" dirty="0">
                <a:gradFill>
                  <a:gsLst>
                    <a:gs pos="34000">
                      <a:prstClr val="white">
                        <a:lumMod val="93000"/>
                      </a:prstClr>
                    </a:gs>
                    <a:gs pos="0">
                      <a:prstClr val="black">
                        <a:lumMod val="25000"/>
                        <a:lumOff val="75000"/>
                      </a:prstClr>
                    </a:gs>
                    <a:gs pos="100000">
                      <a:srgbClr val="E3DED1">
                        <a:lumMod val="0"/>
                        <a:lumOff val="100000"/>
                      </a:srgbClr>
                    </a:gs>
                  </a:gsLst>
                  <a:lin ang="4800000" scaled="0"/>
                </a:gradFill>
              </a:rPr>
              <a:t>Three rounds of testing</a:t>
            </a:r>
          </a:p>
          <a:p>
            <a:pPr lvl="0">
              <a:buFont typeface="Courier New" panose="02070309020205020404" pitchFamily="49" charset="0"/>
              <a:buChar char="o"/>
            </a:pPr>
            <a:endParaRPr lang="en-US" sz="2600" dirty="0">
              <a:gradFill>
                <a:gsLst>
                  <a:gs pos="34000">
                    <a:prstClr val="white">
                      <a:lumMod val="93000"/>
                    </a:prstClr>
                  </a:gs>
                  <a:gs pos="0">
                    <a:prstClr val="black">
                      <a:lumMod val="25000"/>
                      <a:lumOff val="75000"/>
                    </a:prstClr>
                  </a:gs>
                  <a:gs pos="100000">
                    <a:srgbClr val="E3DED1">
                      <a:lumMod val="0"/>
                      <a:lumOff val="100000"/>
                    </a:srgbClr>
                  </a:gs>
                </a:gsLst>
                <a:lin ang="4800000" scaled="0"/>
              </a:gradFill>
            </a:endParaRPr>
          </a:p>
          <a:p>
            <a:pPr lvl="0">
              <a:buFont typeface="Courier New" panose="02070309020205020404" pitchFamily="49" charset="0"/>
              <a:buChar char="o"/>
            </a:pPr>
            <a:r>
              <a:rPr lang="en-US" sz="2600" dirty="0">
                <a:gradFill>
                  <a:gsLst>
                    <a:gs pos="34000">
                      <a:prstClr val="white">
                        <a:lumMod val="93000"/>
                      </a:prstClr>
                    </a:gs>
                    <a:gs pos="0">
                      <a:prstClr val="black">
                        <a:lumMod val="25000"/>
                        <a:lumOff val="75000"/>
                      </a:prstClr>
                    </a:gs>
                    <a:gs pos="100000">
                      <a:srgbClr val="E3DED1">
                        <a:lumMod val="0"/>
                        <a:lumOff val="100000"/>
                      </a:srgbClr>
                    </a:gs>
                  </a:gsLst>
                  <a:lin ang="4800000" scaled="0"/>
                </a:gradFill>
              </a:rPr>
              <a:t>Written notes and screen capture recording</a:t>
            </a:r>
          </a:p>
          <a:p>
            <a:pPr lvl="0">
              <a:buFont typeface="Courier New" panose="02070309020205020404" pitchFamily="49" charset="0"/>
              <a:buChar char="o"/>
            </a:pPr>
            <a:endParaRPr lang="en-US" sz="2600" dirty="0">
              <a:gradFill>
                <a:gsLst>
                  <a:gs pos="34000">
                    <a:prstClr val="white">
                      <a:lumMod val="93000"/>
                    </a:prstClr>
                  </a:gs>
                  <a:gs pos="0">
                    <a:prstClr val="black">
                      <a:lumMod val="25000"/>
                      <a:lumOff val="75000"/>
                    </a:prstClr>
                  </a:gs>
                  <a:gs pos="100000">
                    <a:srgbClr val="E3DED1">
                      <a:lumMod val="0"/>
                      <a:lumOff val="100000"/>
                    </a:srgbClr>
                  </a:gs>
                </a:gsLst>
                <a:lin ang="4800000" scaled="0"/>
              </a:gradFill>
            </a:endParaRPr>
          </a:p>
          <a:p>
            <a:pPr lvl="0">
              <a:buFont typeface="Courier New" panose="02070309020205020404" pitchFamily="49" charset="0"/>
              <a:buChar char="o"/>
            </a:pPr>
            <a:r>
              <a:rPr lang="en-US" sz="2600" dirty="0">
                <a:gradFill>
                  <a:gsLst>
                    <a:gs pos="34000">
                      <a:prstClr val="white">
                        <a:lumMod val="93000"/>
                      </a:prstClr>
                    </a:gs>
                    <a:gs pos="0">
                      <a:prstClr val="black">
                        <a:lumMod val="25000"/>
                        <a:lumOff val="75000"/>
                      </a:prstClr>
                    </a:gs>
                    <a:gs pos="100000">
                      <a:srgbClr val="E3DED1">
                        <a:lumMod val="0"/>
                        <a:lumOff val="100000"/>
                      </a:srgbClr>
                    </a:gs>
                  </a:gsLst>
                  <a:lin ang="4800000" scaled="0"/>
                </a:gradFill>
              </a:rPr>
              <a:t>Written report of testing results</a:t>
            </a:r>
          </a:p>
          <a:p>
            <a:pPr lvl="0">
              <a:buFont typeface="Courier New" panose="02070309020205020404" pitchFamily="49" charset="0"/>
              <a:buChar char="o"/>
            </a:pPr>
            <a:endParaRPr lang="en-US" sz="2600" dirty="0">
              <a:gradFill>
                <a:gsLst>
                  <a:gs pos="34000">
                    <a:prstClr val="white">
                      <a:lumMod val="93000"/>
                    </a:prstClr>
                  </a:gs>
                  <a:gs pos="0">
                    <a:prstClr val="black">
                      <a:lumMod val="25000"/>
                      <a:lumOff val="75000"/>
                    </a:prstClr>
                  </a:gs>
                  <a:gs pos="100000">
                    <a:srgbClr val="E3DED1">
                      <a:lumMod val="0"/>
                      <a:lumOff val="100000"/>
                    </a:srgbClr>
                  </a:gs>
                </a:gsLst>
                <a:lin ang="4800000" scaled="0"/>
              </a:gradFill>
            </a:endParaRPr>
          </a:p>
          <a:p>
            <a:pPr lvl="0">
              <a:buFont typeface="Courier New" panose="02070309020205020404" pitchFamily="49" charset="0"/>
              <a:buChar char="o"/>
            </a:pPr>
            <a:r>
              <a:rPr lang="en-US" sz="2600" dirty="0">
                <a:gradFill>
                  <a:gsLst>
                    <a:gs pos="34000">
                      <a:prstClr val="white">
                        <a:lumMod val="93000"/>
                      </a:prstClr>
                    </a:gs>
                    <a:gs pos="0">
                      <a:prstClr val="black">
                        <a:lumMod val="25000"/>
                        <a:lumOff val="75000"/>
                      </a:prstClr>
                    </a:gs>
                    <a:gs pos="100000">
                      <a:srgbClr val="E3DED1">
                        <a:lumMod val="0"/>
                        <a:lumOff val="100000"/>
                      </a:srgbClr>
                    </a:gs>
                  </a:gsLst>
                  <a:lin ang="4800000" scaled="0"/>
                </a:gradFill>
              </a:rPr>
              <a:t>List of changes made</a:t>
            </a:r>
          </a:p>
          <a:p>
            <a:pPr marL="0" lvl="0" indent="0">
              <a:buNone/>
            </a:pPr>
            <a:endParaRPr lang="en-US" sz="2600" dirty="0">
              <a:gradFill>
                <a:gsLst>
                  <a:gs pos="34000">
                    <a:prstClr val="white">
                      <a:lumMod val="93000"/>
                    </a:prstClr>
                  </a:gs>
                  <a:gs pos="0">
                    <a:prstClr val="black">
                      <a:lumMod val="25000"/>
                      <a:lumOff val="75000"/>
                    </a:prstClr>
                  </a:gs>
                  <a:gs pos="100000">
                    <a:srgbClr val="E3DED1">
                      <a:lumMod val="0"/>
                      <a:lumOff val="100000"/>
                    </a:srgbClr>
                  </a:gs>
                </a:gsLst>
                <a:lin ang="4800000" scaled="0"/>
              </a:gradFill>
            </a:endParaRPr>
          </a:p>
          <a:p>
            <a:pPr lvl="0">
              <a:buFont typeface="Courier New" panose="02070309020205020404" pitchFamily="49" charset="0"/>
              <a:buChar char="o"/>
            </a:pPr>
            <a:r>
              <a:rPr lang="en-US" sz="2600" dirty="0">
                <a:gradFill>
                  <a:gsLst>
                    <a:gs pos="34000">
                      <a:prstClr val="white">
                        <a:lumMod val="93000"/>
                      </a:prstClr>
                    </a:gs>
                    <a:gs pos="0">
                      <a:prstClr val="black">
                        <a:lumMod val="25000"/>
                        <a:lumOff val="75000"/>
                      </a:prstClr>
                    </a:gs>
                    <a:gs pos="100000">
                      <a:srgbClr val="E3DED1">
                        <a:lumMod val="0"/>
                        <a:lumOff val="100000"/>
                      </a:srgbClr>
                    </a:gs>
                  </a:gsLst>
                  <a:lin ang="4800000" scaled="0"/>
                </a:gradFill>
              </a:rPr>
              <a:t>Retested problem areas</a:t>
            </a:r>
          </a:p>
          <a:p>
            <a:endParaRPr lang="en-US" dirty="0"/>
          </a:p>
        </p:txBody>
      </p:sp>
      <p:sp>
        <p:nvSpPr>
          <p:cNvPr id="4" name="Content Placeholder 3"/>
          <p:cNvSpPr>
            <a:spLocks noGrp="1"/>
          </p:cNvSpPr>
          <p:nvPr>
            <p:ph sz="half" idx="2"/>
          </p:nvPr>
        </p:nvSpPr>
        <p:spPr>
          <a:xfrm>
            <a:off x="6319840" y="3223669"/>
            <a:ext cx="5033960" cy="1555249"/>
          </a:xfrm>
        </p:spPr>
        <p:txBody>
          <a:bodyPr>
            <a:normAutofit lnSpcReduction="10000"/>
          </a:bodyPr>
          <a:lstStyle/>
          <a:p>
            <a:pPr marL="0" indent="0" algn="ctr">
              <a:buNone/>
            </a:pPr>
            <a:r>
              <a:rPr lang="en-US" i="1" dirty="0" smtClean="0"/>
              <a:t>Most important thing the Department did to improve the quality of their website</a:t>
            </a:r>
            <a:endParaRPr lang="en-US" i="1" dirty="0"/>
          </a:p>
        </p:txBody>
      </p:sp>
    </p:spTree>
    <p:extLst>
      <p:ext uri="{BB962C8B-B14F-4D97-AF65-F5344CB8AC3E}">
        <p14:creationId xmlns:p14="http://schemas.microsoft.com/office/powerpoint/2010/main" val="33630792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Always More To Learn </a:t>
            </a:r>
            <a:endParaRPr lang="en-US" dirty="0"/>
          </a:p>
        </p:txBody>
      </p:sp>
      <p:sp>
        <p:nvSpPr>
          <p:cNvPr id="5" name="Content Placeholder 4"/>
          <p:cNvSpPr>
            <a:spLocks noGrp="1"/>
          </p:cNvSpPr>
          <p:nvPr>
            <p:ph sz="half" idx="2"/>
          </p:nvPr>
        </p:nvSpPr>
        <p:spPr>
          <a:xfrm>
            <a:off x="6888297" y="1825625"/>
            <a:ext cx="5181600" cy="4351338"/>
          </a:xfrm>
        </p:spPr>
        <p:txBody>
          <a:bodyPr/>
          <a:lstStyle/>
          <a:p>
            <a:pPr>
              <a:buFont typeface="Courier New" panose="02070309020205020404" pitchFamily="49" charset="0"/>
              <a:buChar char="o"/>
            </a:pPr>
            <a:r>
              <a:rPr lang="en-US" dirty="0" smtClean="0"/>
              <a:t>Project Layout &amp; Timeline</a:t>
            </a:r>
          </a:p>
          <a:p>
            <a:pPr>
              <a:buFont typeface="Courier New" panose="02070309020205020404" pitchFamily="49" charset="0"/>
              <a:buChar char="o"/>
            </a:pPr>
            <a:r>
              <a:rPr lang="en-US" dirty="0" smtClean="0"/>
              <a:t>Policies, Procedures, &amp; Documentation</a:t>
            </a:r>
          </a:p>
          <a:p>
            <a:pPr>
              <a:buFont typeface="Courier New" panose="02070309020205020404" pitchFamily="49" charset="0"/>
              <a:buChar char="o"/>
            </a:pPr>
            <a:r>
              <a:rPr lang="en-US" dirty="0" smtClean="0"/>
              <a:t>Website Design</a:t>
            </a:r>
          </a:p>
          <a:p>
            <a:pPr>
              <a:buFont typeface="Courier New" panose="02070309020205020404" pitchFamily="49" charset="0"/>
              <a:buChar char="o"/>
            </a:pPr>
            <a:r>
              <a:rPr lang="en-US" dirty="0" smtClean="0"/>
              <a:t>Usability Testing</a:t>
            </a:r>
            <a:endParaRPr lang="en-US" dirty="0"/>
          </a:p>
        </p:txBody>
      </p:sp>
      <p:pic>
        <p:nvPicPr>
          <p:cNvPr id="1026" name="Picture 2" descr="https://scontent-ord.xx.fbcdn.net/hphotos-xaf1/v/t1.0-9/39473_135591616479162_2000582_n.jpg?oh=488edb9dcbf7e12afccbcaf46a4910d4&amp;oe=55C8DB46"/>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515979" y="1690688"/>
            <a:ext cx="3671495" cy="4589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61988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Time For Questions</a:t>
            </a:r>
            <a:endParaRPr lang="en-US" dirty="0"/>
          </a:p>
        </p:txBody>
      </p:sp>
      <p:pic>
        <p:nvPicPr>
          <p:cNvPr id="2052" name="Picture 4" descr="http://millennialleader.com/wp-content/uploads/2014/07/0318_sb_readerQuestions_630x4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5843" y="1690688"/>
            <a:ext cx="6740314" cy="449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0302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584" y="337693"/>
            <a:ext cx="4456176" cy="1325563"/>
          </a:xfrm>
        </p:spPr>
        <p:txBody>
          <a:bodyPr>
            <a:normAutofit fontScale="90000"/>
          </a:bodyPr>
          <a:lstStyle/>
          <a:p>
            <a:r>
              <a:rPr lang="en-US" dirty="0" smtClean="0"/>
              <a:t>Project History	</a:t>
            </a:r>
            <a:endParaRPr lang="en-US" dirty="0"/>
          </a:p>
        </p:txBody>
      </p:sp>
      <p:sp>
        <p:nvSpPr>
          <p:cNvPr id="3" name="Content Placeholder 2"/>
          <p:cNvSpPr>
            <a:spLocks noGrp="1"/>
          </p:cNvSpPr>
          <p:nvPr>
            <p:ph idx="1"/>
          </p:nvPr>
        </p:nvSpPr>
        <p:spPr>
          <a:xfrm>
            <a:off x="598792" y="1463040"/>
            <a:ext cx="4393832" cy="4297679"/>
          </a:xfrm>
        </p:spPr>
        <p:txBody>
          <a:bodyPr/>
          <a:lstStyle/>
          <a:p>
            <a:pPr>
              <a:buFont typeface="Courier New" panose="02070309020205020404" pitchFamily="49" charset="0"/>
              <a:buChar char="o"/>
            </a:pPr>
            <a:r>
              <a:rPr lang="en-US" dirty="0" smtClean="0"/>
              <a:t>The Department of Libraries (VTLIB) site was tired.</a:t>
            </a:r>
          </a:p>
          <a:p>
            <a:pPr>
              <a:buFont typeface="Courier New" panose="02070309020205020404" pitchFamily="49" charset="0"/>
              <a:buChar char="o"/>
            </a:pPr>
            <a:endParaRPr lang="en-US" dirty="0"/>
          </a:p>
          <a:p>
            <a:pPr>
              <a:buFont typeface="Courier New" panose="02070309020205020404" pitchFamily="49" charset="0"/>
              <a:buChar char="o"/>
            </a:pPr>
            <a:r>
              <a:rPr lang="en-US" dirty="0" smtClean="0"/>
              <a:t>Multiple new state website templates had come and gone. VTLIB still using the same old site.</a:t>
            </a:r>
            <a:endParaRPr lang="en-US" dirty="0"/>
          </a:p>
        </p:txBody>
      </p:sp>
      <p:pic>
        <p:nvPicPr>
          <p:cNvPr id="1026" name="Picture 2" descr="H:\VLA\2015 conference\Old_site_front_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1753" y="556526"/>
            <a:ext cx="6911751" cy="5972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5168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an old shoe	</a:t>
            </a:r>
            <a:endParaRPr lang="en-US" dirty="0"/>
          </a:p>
        </p:txBody>
      </p:sp>
      <p:sp>
        <p:nvSpPr>
          <p:cNvPr id="3" name="Content Placeholder 2"/>
          <p:cNvSpPr>
            <a:spLocks noGrp="1"/>
          </p:cNvSpPr>
          <p:nvPr>
            <p:ph idx="1"/>
          </p:nvPr>
        </p:nvSpPr>
        <p:spPr>
          <a:xfrm>
            <a:off x="1120000" y="1453897"/>
            <a:ext cx="3369704" cy="4709160"/>
          </a:xfrm>
        </p:spPr>
        <p:txBody>
          <a:bodyPr>
            <a:normAutofit fontScale="92500"/>
          </a:bodyPr>
          <a:lstStyle/>
          <a:p>
            <a:pPr>
              <a:buFont typeface="Courier New" panose="02070309020205020404" pitchFamily="49" charset="0"/>
              <a:buChar char="o"/>
            </a:pPr>
            <a:r>
              <a:rPr lang="en-US" dirty="0" smtClean="0"/>
              <a:t>Comfortable, familiar </a:t>
            </a:r>
            <a:r>
              <a:rPr lang="en-US" i="1" dirty="0" smtClean="0"/>
              <a:t>for us</a:t>
            </a:r>
            <a:r>
              <a:rPr lang="en-US" dirty="0"/>
              <a:t> </a:t>
            </a:r>
            <a:r>
              <a:rPr lang="en-US" dirty="0" smtClean="0"/>
              <a:t>and </a:t>
            </a:r>
            <a:r>
              <a:rPr lang="en-US" i="1" dirty="0" smtClean="0"/>
              <a:t>experienced users</a:t>
            </a:r>
            <a:r>
              <a:rPr lang="en-US" dirty="0" smtClean="0"/>
              <a:t>, but not for new visitors. </a:t>
            </a:r>
          </a:p>
          <a:p>
            <a:pPr>
              <a:buFont typeface="Courier New" panose="02070309020205020404" pitchFamily="49" charset="0"/>
              <a:buChar char="o"/>
            </a:pPr>
            <a:endParaRPr lang="en-US" dirty="0"/>
          </a:p>
          <a:p>
            <a:pPr>
              <a:buFont typeface="Courier New" panose="02070309020205020404" pitchFamily="49" charset="0"/>
              <a:buChar char="o"/>
            </a:pPr>
            <a:r>
              <a:rPr lang="en-US" dirty="0" smtClean="0"/>
              <a:t>Visitors faced tremendously long lists. This page for basic reference is one of the more egregious examples: </a:t>
            </a:r>
            <a:endParaRPr lang="en-US" dirty="0"/>
          </a:p>
        </p:txBody>
      </p:sp>
      <p:sp>
        <p:nvSpPr>
          <p:cNvPr id="4" name="TextBox 3"/>
          <p:cNvSpPr txBox="1"/>
          <p:nvPr/>
        </p:nvSpPr>
        <p:spPr>
          <a:xfrm>
            <a:off x="6684264" y="6245352"/>
            <a:ext cx="4626864" cy="369332"/>
          </a:xfrm>
          <a:prstGeom prst="rect">
            <a:avLst/>
          </a:prstGeom>
          <a:noFill/>
        </p:spPr>
        <p:txBody>
          <a:bodyPr wrap="square" rtlCol="0">
            <a:spAutoFit/>
          </a:bodyPr>
          <a:lstStyle/>
          <a:p>
            <a:r>
              <a:rPr lang="en-US" dirty="0" smtClean="0"/>
              <a:t>The top of the list…</a:t>
            </a:r>
            <a:endParaRPr lang="en-US" dirty="0"/>
          </a:p>
        </p:txBody>
      </p:sp>
      <p:pic>
        <p:nvPicPr>
          <p:cNvPr id="3074" name="Picture 2" descr="H:\VLA\2015 conference\Old_site_basic_reference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335" y="430434"/>
            <a:ext cx="5526722" cy="6258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277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120000" y="1453897"/>
            <a:ext cx="3369704" cy="4709160"/>
          </a:xfrm>
        </p:spPr>
        <p:txBody>
          <a:bodyPr>
            <a:normAutofit/>
          </a:bodyPr>
          <a:lstStyle/>
          <a:p>
            <a:endParaRPr lang="en-US" dirty="0"/>
          </a:p>
          <a:p>
            <a:endParaRPr lang="en-US" dirty="0"/>
          </a:p>
        </p:txBody>
      </p:sp>
      <p:sp>
        <p:nvSpPr>
          <p:cNvPr id="4" name="TextBox 3"/>
          <p:cNvSpPr txBox="1"/>
          <p:nvPr/>
        </p:nvSpPr>
        <p:spPr>
          <a:xfrm>
            <a:off x="3639310" y="6236208"/>
            <a:ext cx="4626864" cy="369332"/>
          </a:xfrm>
          <a:prstGeom prst="rect">
            <a:avLst/>
          </a:prstGeom>
          <a:noFill/>
        </p:spPr>
        <p:txBody>
          <a:bodyPr wrap="square" rtlCol="0">
            <a:spAutoFit/>
          </a:bodyPr>
          <a:lstStyle/>
          <a:p>
            <a:r>
              <a:rPr lang="en-US" dirty="0" smtClean="0"/>
              <a:t>More…</a:t>
            </a:r>
            <a:endParaRPr lang="en-US" dirty="0"/>
          </a:p>
        </p:txBody>
      </p:sp>
      <p:pic>
        <p:nvPicPr>
          <p:cNvPr id="4098" name="Picture 2" descr="H:\VLA\2015 conference\Old_site_basic_reference_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310" y="274027"/>
            <a:ext cx="4308221" cy="5825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3293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120000" y="1453897"/>
            <a:ext cx="3369704" cy="4709160"/>
          </a:xfrm>
        </p:spPr>
        <p:txBody>
          <a:bodyPr>
            <a:normAutofit/>
          </a:bodyPr>
          <a:lstStyle/>
          <a:p>
            <a:endParaRPr lang="en-US" dirty="0"/>
          </a:p>
          <a:p>
            <a:endParaRPr lang="en-US" dirty="0"/>
          </a:p>
        </p:txBody>
      </p:sp>
      <p:sp>
        <p:nvSpPr>
          <p:cNvPr id="4" name="TextBox 3"/>
          <p:cNvSpPr txBox="1"/>
          <p:nvPr/>
        </p:nvSpPr>
        <p:spPr>
          <a:xfrm>
            <a:off x="3639310" y="6236208"/>
            <a:ext cx="4626864" cy="369332"/>
          </a:xfrm>
          <a:prstGeom prst="rect">
            <a:avLst/>
          </a:prstGeom>
          <a:noFill/>
        </p:spPr>
        <p:txBody>
          <a:bodyPr wrap="square" rtlCol="0">
            <a:spAutoFit/>
          </a:bodyPr>
          <a:lstStyle/>
          <a:p>
            <a:r>
              <a:rPr lang="en-US" dirty="0" smtClean="0"/>
              <a:t>Still more…</a:t>
            </a:r>
            <a:endParaRPr lang="en-US" dirty="0"/>
          </a:p>
        </p:txBody>
      </p:sp>
      <p:pic>
        <p:nvPicPr>
          <p:cNvPr id="5122" name="Picture 2" descr="H:\VLA\2015 conference\Old_site_basic_reference_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310" y="139936"/>
            <a:ext cx="4809746" cy="6113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5473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120000" y="1453897"/>
            <a:ext cx="3369704" cy="4709160"/>
          </a:xfrm>
        </p:spPr>
        <p:txBody>
          <a:bodyPr>
            <a:normAutofit/>
          </a:bodyPr>
          <a:lstStyle/>
          <a:p>
            <a:endParaRPr lang="en-US" dirty="0"/>
          </a:p>
          <a:p>
            <a:endParaRPr lang="en-US" dirty="0"/>
          </a:p>
        </p:txBody>
      </p:sp>
      <p:sp>
        <p:nvSpPr>
          <p:cNvPr id="4" name="TextBox 3"/>
          <p:cNvSpPr txBox="1"/>
          <p:nvPr/>
        </p:nvSpPr>
        <p:spPr>
          <a:xfrm>
            <a:off x="3639310" y="6236208"/>
            <a:ext cx="4626864" cy="369332"/>
          </a:xfrm>
          <a:prstGeom prst="rect">
            <a:avLst/>
          </a:prstGeom>
          <a:noFill/>
        </p:spPr>
        <p:txBody>
          <a:bodyPr wrap="square" rtlCol="0">
            <a:spAutoFit/>
          </a:bodyPr>
          <a:lstStyle/>
          <a:p>
            <a:r>
              <a:rPr lang="en-US" dirty="0" smtClean="0"/>
              <a:t>More…</a:t>
            </a:r>
            <a:endParaRPr lang="en-US" dirty="0"/>
          </a:p>
        </p:txBody>
      </p:sp>
      <p:pic>
        <p:nvPicPr>
          <p:cNvPr id="6146" name="Picture 2" descr="H:\VLA\2015 conference\Old_site_basic_reference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311" y="168670"/>
            <a:ext cx="4489706" cy="598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864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1120000" y="1453897"/>
            <a:ext cx="3369704" cy="4709160"/>
          </a:xfrm>
        </p:spPr>
        <p:txBody>
          <a:bodyPr>
            <a:normAutofit/>
          </a:bodyPr>
          <a:lstStyle/>
          <a:p>
            <a:endParaRPr lang="en-US" dirty="0"/>
          </a:p>
          <a:p>
            <a:endParaRPr lang="en-US" dirty="0"/>
          </a:p>
        </p:txBody>
      </p:sp>
      <p:sp>
        <p:nvSpPr>
          <p:cNvPr id="4" name="TextBox 3"/>
          <p:cNvSpPr txBox="1"/>
          <p:nvPr/>
        </p:nvSpPr>
        <p:spPr>
          <a:xfrm>
            <a:off x="3639310" y="6236208"/>
            <a:ext cx="4626864" cy="369332"/>
          </a:xfrm>
          <a:prstGeom prst="rect">
            <a:avLst/>
          </a:prstGeom>
          <a:noFill/>
        </p:spPr>
        <p:txBody>
          <a:bodyPr wrap="square" rtlCol="0">
            <a:spAutoFit/>
          </a:bodyPr>
          <a:lstStyle/>
          <a:p>
            <a:r>
              <a:rPr lang="en-US" dirty="0" smtClean="0"/>
              <a:t>More…</a:t>
            </a:r>
            <a:endParaRPr lang="en-US" dirty="0"/>
          </a:p>
        </p:txBody>
      </p:sp>
      <p:pic>
        <p:nvPicPr>
          <p:cNvPr id="7170" name="Picture 2" descr="H:\VLA\2015 conference\Old_site_basic_reference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309" y="388052"/>
            <a:ext cx="4162837" cy="5665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141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Custom 1">
      <a:dk1>
        <a:sysClr val="windowText" lastClr="000000"/>
      </a:dk1>
      <a:lt1>
        <a:sysClr val="window" lastClr="FFFFFF"/>
      </a:lt1>
      <a:dk2>
        <a:srgbClr val="2A4F1C"/>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2069</TotalTime>
  <Words>1764</Words>
  <Application>Microsoft Office PowerPoint</Application>
  <PresentationFormat>Widescreen</PresentationFormat>
  <Paragraphs>246</Paragraphs>
  <Slides>37</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Calibri</vt:lpstr>
      <vt:lpstr>Corbel</vt:lpstr>
      <vt:lpstr>Courier New</vt:lpstr>
      <vt:lpstr>Lucida Handwriting</vt:lpstr>
      <vt:lpstr>Depth</vt:lpstr>
      <vt:lpstr>Oh, I Just Use The Search Bar  Building a better website</vt:lpstr>
      <vt:lpstr>PowerPoint Presentation</vt:lpstr>
      <vt:lpstr>The Path We’ll Take</vt:lpstr>
      <vt:lpstr>Project History </vt:lpstr>
      <vt:lpstr>Like an old shoe </vt:lpstr>
      <vt:lpstr> </vt:lpstr>
      <vt:lpstr> </vt:lpstr>
      <vt:lpstr> </vt:lpstr>
      <vt:lpstr> </vt:lpstr>
      <vt:lpstr> </vt:lpstr>
      <vt:lpstr> </vt:lpstr>
      <vt:lpstr>Change needed</vt:lpstr>
      <vt:lpstr>Choices</vt:lpstr>
      <vt:lpstr>Choices</vt:lpstr>
      <vt:lpstr>Project Planning</vt:lpstr>
      <vt:lpstr>Project Planning</vt:lpstr>
      <vt:lpstr>Project Planning</vt:lpstr>
      <vt:lpstr>Style Guide</vt:lpstr>
      <vt:lpstr>Sharing and Training</vt:lpstr>
      <vt:lpstr>Project Timeline</vt:lpstr>
      <vt:lpstr>Digging Around Your Website</vt:lpstr>
      <vt:lpstr>Oh’ The Things You’ll Find….</vt:lpstr>
      <vt:lpstr>Organizing A Website</vt:lpstr>
      <vt:lpstr>Website Work</vt:lpstr>
      <vt:lpstr>Website Work</vt:lpstr>
      <vt:lpstr>Website Work</vt:lpstr>
      <vt:lpstr>Content Design</vt:lpstr>
      <vt:lpstr>PowerPoint Presentation</vt:lpstr>
      <vt:lpstr>Displaying Content</vt:lpstr>
      <vt:lpstr>PowerPoint Presentation</vt:lpstr>
      <vt:lpstr>How Do You Know It Works?</vt:lpstr>
      <vt:lpstr>Why Usability Testing?</vt:lpstr>
      <vt:lpstr>How Does It Work?</vt:lpstr>
      <vt:lpstr>PowerPoint Presentation</vt:lpstr>
      <vt:lpstr>Department of Libraries’ Testing</vt:lpstr>
      <vt:lpstr>Always More To Learn </vt:lpstr>
      <vt:lpstr>Time For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Does Not Simply  Build A Website</dc:title>
  <dc:creator>Angela</dc:creator>
  <cp:lastModifiedBy>Angela</cp:lastModifiedBy>
  <cp:revision>91</cp:revision>
  <dcterms:created xsi:type="dcterms:W3CDTF">2015-04-08T16:13:58Z</dcterms:created>
  <dcterms:modified xsi:type="dcterms:W3CDTF">2015-05-16T01:43:01Z</dcterms:modified>
</cp:coreProperties>
</file>