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68" r:id="rId4"/>
    <p:sldId id="275" r:id="rId5"/>
    <p:sldId id="272" r:id="rId6"/>
    <p:sldId id="273" r:id="rId7"/>
    <p:sldId id="259" r:id="rId8"/>
    <p:sldId id="274" r:id="rId9"/>
    <p:sldId id="270" r:id="rId10"/>
    <p:sldId id="260" r:id="rId11"/>
    <p:sldId id="276" r:id="rId12"/>
    <p:sldId id="263" r:id="rId13"/>
    <p:sldId id="279" r:id="rId14"/>
    <p:sldId id="277" r:id="rId15"/>
    <p:sldId id="284" r:id="rId16"/>
    <p:sldId id="264" r:id="rId17"/>
    <p:sldId id="285" r:id="rId18"/>
    <p:sldId id="278" r:id="rId19"/>
    <p:sldId id="286" r:id="rId20"/>
    <p:sldId id="26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0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9851" autoAdjust="0"/>
  </p:normalViewPr>
  <p:slideViewPr>
    <p:cSldViewPr snapToGrid="0">
      <p:cViewPr varScale="1">
        <p:scale>
          <a:sx n="69" d="100"/>
          <a:sy n="69" d="100"/>
        </p:scale>
        <p:origin x="1886" y="67"/>
      </p:cViewPr>
      <p:guideLst/>
    </p:cSldViewPr>
  </p:slideViewPr>
  <p:notesTextViewPr>
    <p:cViewPr>
      <p:scale>
        <a:sx n="1" d="1"/>
        <a:sy n="1" d="1"/>
      </p:scale>
      <p:origin x="0" y="-29"/>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eles\Dropbox\Professional\Portfolio\Actionable%20Data\Copy%20of%20Pareto%20Analysis%20-%20Template%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Analysis</a:t>
            </a:r>
            <a:r>
              <a:rPr lang="en-US" baseline="0" dirty="0"/>
              <a:t> of Survey Responses </a:t>
            </a:r>
            <a:endParaRPr lang="en-US" dirty="0"/>
          </a:p>
        </c:rich>
      </c:tx>
      <c:overlay val="0"/>
    </c:title>
    <c:autoTitleDeleted val="0"/>
    <c:plotArea>
      <c:layout/>
      <c:barChart>
        <c:barDir val="col"/>
        <c:grouping val="clustered"/>
        <c:varyColors val="0"/>
        <c:ser>
          <c:idx val="0"/>
          <c:order val="0"/>
          <c:tx>
            <c:strRef>
              <c:f>Data!$B$1</c:f>
              <c:strCache>
                <c:ptCount val="1"/>
                <c:pt idx="0">
                  <c:v>Number of Occurences</c:v>
                </c:pt>
              </c:strCache>
            </c:strRef>
          </c:tx>
          <c:invertIfNegative val="0"/>
          <c:cat>
            <c:strRef>
              <c:f>Data!$A$2:$A$6</c:f>
              <c:strCache>
                <c:ptCount val="5"/>
                <c:pt idx="0">
                  <c:v>Too far away</c:v>
                </c:pt>
                <c:pt idx="1">
                  <c:v>Not open late</c:v>
                </c:pt>
                <c:pt idx="2">
                  <c:v>Not open early</c:v>
                </c:pt>
                <c:pt idx="3">
                  <c:v>Too old material</c:v>
                </c:pt>
                <c:pt idx="4">
                  <c:v>Staff unfriendly</c:v>
                </c:pt>
              </c:strCache>
            </c:strRef>
          </c:cat>
          <c:val>
            <c:numRef>
              <c:f>Data!$B$2:$B$6</c:f>
              <c:numCache>
                <c:formatCode>General</c:formatCode>
                <c:ptCount val="5"/>
                <c:pt idx="0" formatCode="0">
                  <c:v>23.681818181818183</c:v>
                </c:pt>
                <c:pt idx="1">
                  <c:v>7</c:v>
                </c:pt>
                <c:pt idx="2">
                  <c:v>6</c:v>
                </c:pt>
                <c:pt idx="3">
                  <c:v>4</c:v>
                </c:pt>
                <c:pt idx="4">
                  <c:v>2</c:v>
                </c:pt>
              </c:numCache>
            </c:numRef>
          </c:val>
          <c:extLst>
            <c:ext xmlns:c16="http://schemas.microsoft.com/office/drawing/2014/chart" uri="{C3380CC4-5D6E-409C-BE32-E72D297353CC}">
              <c16:uniqueId val="{00000000-5E2F-4628-8A93-F804F0AD1E21}"/>
            </c:ext>
          </c:extLst>
        </c:ser>
        <c:dLbls>
          <c:showLegendKey val="0"/>
          <c:showVal val="0"/>
          <c:showCatName val="0"/>
          <c:showSerName val="0"/>
          <c:showPercent val="0"/>
          <c:showBubbleSize val="0"/>
        </c:dLbls>
        <c:gapWidth val="150"/>
        <c:axId val="205786344"/>
        <c:axId val="205327968"/>
      </c:barChart>
      <c:lineChart>
        <c:grouping val="standard"/>
        <c:varyColors val="0"/>
        <c:ser>
          <c:idx val="1"/>
          <c:order val="1"/>
          <c:tx>
            <c:strRef>
              <c:f>Data!$C$1</c:f>
              <c:strCache>
                <c:ptCount val="1"/>
                <c:pt idx="0">
                  <c:v>Cumulative % of Occurences</c:v>
                </c:pt>
              </c:strCache>
            </c:strRef>
          </c:tx>
          <c:spPr>
            <a:effectLst>
              <a:glow rad="63500">
                <a:schemeClr val="bg1">
                  <a:alpha val="40000"/>
                </a:schemeClr>
              </a:glow>
            </a:effectLst>
          </c:spPr>
          <c:marker>
            <c:spPr>
              <a:effectLst>
                <a:glow rad="63500">
                  <a:schemeClr val="bg1">
                    <a:alpha val="40000"/>
                  </a:schemeClr>
                </a:glow>
              </a:effectLst>
            </c:spPr>
          </c:marker>
          <c:cat>
            <c:strRef>
              <c:f>Data!$A$2:$A$6</c:f>
              <c:strCache>
                <c:ptCount val="5"/>
                <c:pt idx="0">
                  <c:v>Too far away</c:v>
                </c:pt>
                <c:pt idx="1">
                  <c:v>Not open late</c:v>
                </c:pt>
                <c:pt idx="2">
                  <c:v>Not open early</c:v>
                </c:pt>
                <c:pt idx="3">
                  <c:v>Too old material</c:v>
                </c:pt>
                <c:pt idx="4">
                  <c:v>Staff unfriendly</c:v>
                </c:pt>
              </c:strCache>
            </c:strRef>
          </c:cat>
          <c:val>
            <c:numRef>
              <c:f>Data!$C$2:$C$6</c:f>
              <c:numCache>
                <c:formatCode>0.0%</c:formatCode>
                <c:ptCount val="5"/>
                <c:pt idx="0">
                  <c:v>0.55484558040468579</c:v>
                </c:pt>
                <c:pt idx="1">
                  <c:v>0.71884984025559095</c:v>
                </c:pt>
                <c:pt idx="2">
                  <c:v>0.85942492012779548</c:v>
                </c:pt>
                <c:pt idx="3">
                  <c:v>0.95314164004259849</c:v>
                </c:pt>
                <c:pt idx="4">
                  <c:v>1</c:v>
                </c:pt>
              </c:numCache>
            </c:numRef>
          </c:val>
          <c:smooth val="0"/>
          <c:extLst>
            <c:ext xmlns:c16="http://schemas.microsoft.com/office/drawing/2014/chart" uri="{C3380CC4-5D6E-409C-BE32-E72D297353CC}">
              <c16:uniqueId val="{00000001-5E2F-4628-8A93-F804F0AD1E21}"/>
            </c:ext>
          </c:extLst>
        </c:ser>
        <c:dLbls>
          <c:showLegendKey val="0"/>
          <c:showVal val="0"/>
          <c:showCatName val="0"/>
          <c:showSerName val="0"/>
          <c:showPercent val="0"/>
          <c:showBubbleSize val="0"/>
        </c:dLbls>
        <c:marker val="1"/>
        <c:smooth val="0"/>
        <c:axId val="205896264"/>
        <c:axId val="207213440"/>
      </c:lineChart>
      <c:catAx>
        <c:axId val="205786344"/>
        <c:scaling>
          <c:orientation val="minMax"/>
        </c:scaling>
        <c:delete val="0"/>
        <c:axPos val="b"/>
        <c:title>
          <c:tx>
            <c:rich>
              <a:bodyPr/>
              <a:lstStyle/>
              <a:p>
                <a:pPr>
                  <a:defRPr/>
                </a:pPr>
                <a:r>
                  <a:rPr lang="en-US" dirty="0"/>
                  <a:t>Survey Options</a:t>
                </a:r>
              </a:p>
            </c:rich>
          </c:tx>
          <c:overlay val="0"/>
        </c:title>
        <c:numFmt formatCode="General" sourceLinked="0"/>
        <c:majorTickMark val="out"/>
        <c:minorTickMark val="none"/>
        <c:tickLblPos val="nextTo"/>
        <c:crossAx val="205327968"/>
        <c:crosses val="autoZero"/>
        <c:auto val="1"/>
        <c:lblAlgn val="ctr"/>
        <c:lblOffset val="100"/>
        <c:noMultiLvlLbl val="0"/>
      </c:catAx>
      <c:valAx>
        <c:axId val="205327968"/>
        <c:scaling>
          <c:orientation val="minMax"/>
        </c:scaling>
        <c:delete val="0"/>
        <c:axPos val="l"/>
        <c:majorGridlines/>
        <c:title>
          <c:tx>
            <c:rich>
              <a:bodyPr rot="-5400000" vert="horz"/>
              <a:lstStyle/>
              <a:p>
                <a:pPr>
                  <a:defRPr/>
                </a:pPr>
                <a:r>
                  <a:rPr lang="en-US" dirty="0"/>
                  <a:t>Number</a:t>
                </a:r>
                <a:r>
                  <a:rPr lang="en-US" baseline="0" dirty="0"/>
                  <a:t> of Responses</a:t>
                </a:r>
                <a:endParaRPr lang="en-US" dirty="0"/>
              </a:p>
            </c:rich>
          </c:tx>
          <c:overlay val="0"/>
        </c:title>
        <c:numFmt formatCode="0" sourceLinked="1"/>
        <c:majorTickMark val="out"/>
        <c:minorTickMark val="none"/>
        <c:tickLblPos val="nextTo"/>
        <c:crossAx val="205786344"/>
        <c:crosses val="autoZero"/>
        <c:crossBetween val="between"/>
      </c:valAx>
      <c:valAx>
        <c:axId val="207213440"/>
        <c:scaling>
          <c:orientation val="minMax"/>
          <c:max val="1"/>
        </c:scaling>
        <c:delete val="0"/>
        <c:axPos val="r"/>
        <c:numFmt formatCode="0.0%" sourceLinked="1"/>
        <c:majorTickMark val="out"/>
        <c:minorTickMark val="none"/>
        <c:tickLblPos val="nextTo"/>
        <c:crossAx val="205896264"/>
        <c:crosses val="max"/>
        <c:crossBetween val="between"/>
      </c:valAx>
      <c:catAx>
        <c:axId val="205896264"/>
        <c:scaling>
          <c:orientation val="minMax"/>
        </c:scaling>
        <c:delete val="1"/>
        <c:axPos val="b"/>
        <c:numFmt formatCode="General" sourceLinked="1"/>
        <c:majorTickMark val="out"/>
        <c:minorTickMark val="none"/>
        <c:tickLblPos val="nextTo"/>
        <c:crossAx val="207213440"/>
        <c:crosses val="autoZero"/>
        <c:auto val="1"/>
        <c:lblAlgn val="ctr"/>
        <c:lblOffset val="100"/>
        <c:noMultiLvlLbl val="0"/>
      </c:catAx>
    </c:plotArea>
    <c:legend>
      <c:legendPos val="r"/>
      <c:overlay val="0"/>
    </c:legend>
    <c:plotVisOnly val="1"/>
    <c:dispBlanksAs val="gap"/>
    <c:showDLblsOverMax val="0"/>
  </c:chart>
  <c:spPr>
    <a:ln>
      <a:solidFill>
        <a:schemeClr val="tx1">
          <a:lumMod val="50000"/>
          <a:lumOff val="50000"/>
        </a:schemeClr>
      </a:soli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0A327B-3686-428F-94F1-7883EC89650D}" type="datetimeFigureOut">
              <a:rPr lang="en-US" smtClean="0"/>
              <a:t>5/17/2018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22BB6A-DD18-43ED-B414-6791B5A35616}" type="slidenum">
              <a:rPr lang="en-US" smtClean="0"/>
              <a:t>‹#›</a:t>
            </a:fld>
            <a:endParaRPr lang="en-US" dirty="0"/>
          </a:p>
        </p:txBody>
      </p:sp>
    </p:spTree>
    <p:extLst>
      <p:ext uri="{BB962C8B-B14F-4D97-AF65-F5344CB8AC3E}">
        <p14:creationId xmlns:p14="http://schemas.microsoft.com/office/powerpoint/2010/main" val="3126497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Helen Linda, I am a former librarian of about 18 years, most of which was spent working in Vermont as a tech services and systems librarian. I was a project-oriented librarian, always geared toward changing and tweaking things. That strong technical background and project orientation is what eventually led me to business analysis. Business Analysts are basically translators, straddling the space where innovation and business practice meet. We set about understanding how and why people do things the way they do, deliver models that make that work visible and understandable to anyone, and empower all parties to meet genuine needs as they innovate and move forward. We put in the hard prep yards that helps business succeed in projects in the future. Since I joined the State of Vermont two years ago, I’ve been a part of their PIVOT initiative, which trains state employees to assist each other with improvement and efficiency initiatives statewide. </a:t>
            </a:r>
          </a:p>
          <a:p>
            <a:endParaRPr lang="en-US" dirty="0"/>
          </a:p>
          <a:p>
            <a:r>
              <a:rPr lang="en-US" dirty="0"/>
              <a:t>It is from the nexus of all those experiences that I’m bringing this workshop. I am still relatively new to all the things I’m about to share, but at least once a week since I started learning them I’ve thought, “I wish I’d known this when I was a librarian!” If I had my projects would have been more successful, more impactful, taken less time, and it would have been easier to articulate their value. </a:t>
            </a:r>
          </a:p>
        </p:txBody>
      </p:sp>
      <p:sp>
        <p:nvSpPr>
          <p:cNvPr id="4" name="Slide Number Placeholder 3"/>
          <p:cNvSpPr>
            <a:spLocks noGrp="1"/>
          </p:cNvSpPr>
          <p:nvPr>
            <p:ph type="sldNum" sz="quarter" idx="10"/>
          </p:nvPr>
        </p:nvSpPr>
        <p:spPr/>
        <p:txBody>
          <a:bodyPr/>
          <a:lstStyle/>
          <a:p>
            <a:fld id="{2F22BB6A-DD18-43ED-B414-6791B5A35616}" type="slidenum">
              <a:rPr lang="en-US" smtClean="0"/>
              <a:t>2</a:t>
            </a:fld>
            <a:endParaRPr lang="en-US" dirty="0"/>
          </a:p>
        </p:txBody>
      </p:sp>
    </p:spTree>
    <p:extLst>
      <p:ext uri="{BB962C8B-B14F-4D97-AF65-F5344CB8AC3E}">
        <p14:creationId xmlns:p14="http://schemas.microsoft.com/office/powerpoint/2010/main" val="2454352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flip side of asking open-ended, empty vessel questions is really listening to the answers, both those spoken and implied</a:t>
            </a:r>
          </a:p>
          <a:p>
            <a:pPr lvl="0"/>
            <a:endParaRPr lang="en-US" dirty="0"/>
          </a:p>
          <a:p>
            <a:pPr marL="171450" lvl="0" indent="-171450">
              <a:buFont typeface="Arial" panose="020B0604020202020204" pitchFamily="34" charset="0"/>
              <a:buChar char="•"/>
            </a:pPr>
            <a:r>
              <a:rPr lang="en-US" dirty="0"/>
              <a:t>Active listening – this technique is used a lot in conflict management and counseling. Concentrate on what the person is saying, understand it, demonstrate that understanding</a:t>
            </a:r>
          </a:p>
          <a:p>
            <a:pPr marL="171450" lvl="0" indent="-171450">
              <a:buFont typeface="Arial" panose="020B0604020202020204" pitchFamily="34" charset="0"/>
              <a:buChar char="•"/>
            </a:pPr>
            <a:r>
              <a:rPr lang="en-US" dirty="0"/>
              <a:t>Repeat back – this is the most important part, if you can’t get agreement that you’ve accurately understood, then you can’t prove you have the right observation/interpretation</a:t>
            </a:r>
          </a:p>
          <a:p>
            <a:pPr marL="171450" lvl="0" indent="-171450">
              <a:buFont typeface="Arial" panose="020B0604020202020204" pitchFamily="34" charset="0"/>
              <a:buChar char="•"/>
            </a:pPr>
            <a:r>
              <a:rPr lang="en-US" dirty="0"/>
              <a:t>Judgement – you’re going to hear a lot of opinions that are not your own, so practicing listening without judgement of what you’re hearing is the only way to get an unbiased collection</a:t>
            </a:r>
          </a:p>
          <a:p>
            <a:pPr marL="171450" lvl="0" indent="-171450">
              <a:buFont typeface="Arial" panose="020B0604020202020204" pitchFamily="34" charset="0"/>
              <a:buChar char="•"/>
            </a:pPr>
            <a:r>
              <a:rPr lang="en-US" dirty="0"/>
              <a:t>Sort and count– what observations or interpretations come up the most. A simple sort into categories and count will do to find the biggest rabbit hole to jump down</a:t>
            </a:r>
          </a:p>
          <a:p>
            <a:pPr marL="171450" lvl="0" indent="-171450">
              <a:buFont typeface="Arial" panose="020B0604020202020204" pitchFamily="34" charset="0"/>
              <a:buChar char="•"/>
            </a:pPr>
            <a:endParaRPr lang="en-US" dirty="0"/>
          </a:p>
          <a:p>
            <a:pPr marL="0" lvl="0" indent="0">
              <a:buFont typeface="Arial" panose="020B0604020202020204" pitchFamily="34" charset="0"/>
              <a:buNone/>
            </a:pPr>
            <a:r>
              <a:rPr lang="en-US" dirty="0"/>
              <a:t>Examples of active listening repeat backs:</a:t>
            </a:r>
          </a:p>
          <a:p>
            <a:pPr marL="0" lvl="0" indent="0">
              <a:buFont typeface="Arial" panose="020B0604020202020204" pitchFamily="34" charset="0"/>
              <a:buNone/>
            </a:pPr>
            <a:endParaRPr lang="en-US" dirty="0"/>
          </a:p>
          <a:p>
            <a:pPr marL="171450" lvl="0" indent="-171450">
              <a:buFont typeface="Arial" panose="020B0604020202020204" pitchFamily="34" charset="0"/>
              <a:buChar char="•"/>
            </a:pPr>
            <a:r>
              <a:rPr lang="en-US" dirty="0"/>
              <a:t>Tell me more about…</a:t>
            </a:r>
          </a:p>
          <a:p>
            <a:pPr marL="171450" lvl="0" indent="-171450">
              <a:buFont typeface="Arial" panose="020B0604020202020204" pitchFamily="34" charset="0"/>
              <a:buChar char="•"/>
            </a:pPr>
            <a:r>
              <a:rPr lang="en-US" dirty="0"/>
              <a:t>Let me see if I understand…</a:t>
            </a:r>
          </a:p>
          <a:p>
            <a:pPr marL="171450" lvl="0" indent="-171450">
              <a:buFont typeface="Arial" panose="020B0604020202020204" pitchFamily="34" charset="0"/>
              <a:buChar char="•"/>
            </a:pPr>
            <a:r>
              <a:rPr lang="en-US" dirty="0"/>
              <a:t>What I heard you say is…</a:t>
            </a:r>
          </a:p>
          <a:p>
            <a:pPr marL="171450" lvl="0" indent="-171450">
              <a:buFont typeface="Arial" panose="020B0604020202020204" pitchFamily="34" charset="0"/>
              <a:buChar char="•"/>
            </a:pPr>
            <a:r>
              <a:rPr lang="en-US" dirty="0"/>
              <a:t>Could you say more about…</a:t>
            </a:r>
          </a:p>
          <a:p>
            <a:pPr marL="171450" lvl="0" indent="-171450">
              <a:buFont typeface="Arial" panose="020B0604020202020204" pitchFamily="34" charset="0"/>
              <a:buChar char="•"/>
            </a:pPr>
            <a:r>
              <a:rPr lang="en-US" dirty="0"/>
              <a:t>How do you feel about…</a:t>
            </a:r>
          </a:p>
          <a:p>
            <a:pPr marL="171450" lvl="0" indent="-171450">
              <a:buFont typeface="Arial" panose="020B0604020202020204" pitchFamily="34" charset="0"/>
              <a:buChar char="•"/>
            </a:pPr>
            <a:r>
              <a:rPr lang="en-US" dirty="0"/>
              <a:t>What do you think about…</a:t>
            </a:r>
          </a:p>
          <a:p>
            <a:pPr marL="171450" lvl="0" indent="-171450">
              <a:buFont typeface="Arial" panose="020B0604020202020204" pitchFamily="34" charset="0"/>
              <a:buChar char="•"/>
            </a:pPr>
            <a:r>
              <a:rPr lang="en-US" dirty="0"/>
              <a:t>Let me see if I can summarize…</a:t>
            </a:r>
          </a:p>
          <a:p>
            <a:pPr marL="0" lvl="0" indent="0">
              <a:buFont typeface="Arial" panose="020B0604020202020204" pitchFamily="34" charset="0"/>
              <a:buNone/>
            </a:pPr>
            <a:endParaRPr lang="en-US" dirty="0"/>
          </a:p>
          <a:p>
            <a:pPr marL="171450" lvl="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2F22BB6A-DD18-43ED-B414-6791B5A35616}" type="slidenum">
              <a:rPr lang="en-US" smtClean="0"/>
              <a:t>11</a:t>
            </a:fld>
            <a:endParaRPr lang="en-US" dirty="0"/>
          </a:p>
        </p:txBody>
      </p:sp>
    </p:spTree>
    <p:extLst>
      <p:ext uri="{BB962C8B-B14F-4D97-AF65-F5344CB8AC3E}">
        <p14:creationId xmlns:p14="http://schemas.microsoft.com/office/powerpoint/2010/main" val="1916338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have used pattern recognition to identify the biggest seeming issue, let’s drill down to the actual issue:</a:t>
            </a:r>
          </a:p>
          <a:p>
            <a:endParaRPr lang="en-US" dirty="0"/>
          </a:p>
          <a:p>
            <a:pPr marL="171450" indent="-171450">
              <a:buFont typeface="Arial" panose="020B0604020202020204" pitchFamily="34" charset="0"/>
              <a:buChar char="•"/>
            </a:pPr>
            <a:r>
              <a:rPr lang="en-US" dirty="0"/>
              <a:t>5 Whys – this simplest of root cause tools and quick to use</a:t>
            </a:r>
          </a:p>
          <a:p>
            <a:pPr marL="171450" indent="-171450">
              <a:buFont typeface="Arial" panose="020B0604020202020204" pitchFamily="34" charset="0"/>
              <a:buChar char="•"/>
            </a:pPr>
            <a:r>
              <a:rPr lang="en-US" dirty="0"/>
              <a:t>Simple Problems Only – a simple tool for a simple problem. If it feels over simple, it probably is</a:t>
            </a:r>
          </a:p>
          <a:p>
            <a:pPr marL="171450" indent="-171450">
              <a:buFont typeface="Arial" panose="020B0604020202020204" pitchFamily="34" charset="0"/>
              <a:buChar char="•"/>
            </a:pPr>
            <a:r>
              <a:rPr lang="en-US" dirty="0"/>
              <a:t>Common Sense – if you arrive in a really weird, non-sense place, then this tool is probably not the right one. That’s fine, just try something else</a:t>
            </a:r>
          </a:p>
          <a:p>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2F22BB6A-DD18-43ED-B414-6791B5A35616}" type="slidenum">
              <a:rPr lang="en-US" smtClean="0"/>
              <a:t>12</a:t>
            </a:fld>
            <a:endParaRPr lang="en-US" dirty="0"/>
          </a:p>
        </p:txBody>
      </p:sp>
    </p:spTree>
    <p:extLst>
      <p:ext uri="{BB962C8B-B14F-4D97-AF65-F5344CB8AC3E}">
        <p14:creationId xmlns:p14="http://schemas.microsoft.com/office/powerpoint/2010/main" val="280619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Your problem needs to be solvable. No philosophical debates or existential crises like “Why do bad things happen to good people?”</a:t>
            </a:r>
          </a:p>
          <a:p>
            <a:pPr marL="228600" indent="-228600">
              <a:buFont typeface="+mj-lt"/>
              <a:buAutoNum type="arabicPeriod"/>
            </a:pPr>
            <a:r>
              <a:rPr lang="en-US" dirty="0"/>
              <a:t>Your whys need to be logical. It’s tempting to treat this like a juvenile activity, but handled with humility and grace, it can really get the job done.</a:t>
            </a:r>
          </a:p>
          <a:p>
            <a:pPr marL="228600" indent="-228600">
              <a:buFont typeface="+mj-lt"/>
              <a:buAutoNum type="arabicPeriod"/>
            </a:pPr>
            <a:r>
              <a:rPr lang="en-US" dirty="0"/>
              <a:t>You can drill down as far as you need to, the root cause may be further away or nearer than you think. Stop when it feels like you’ve really uncovered something. You can always go back and drill further or back up in the future.</a:t>
            </a:r>
          </a:p>
          <a:p>
            <a:pPr marL="228600" indent="-228600">
              <a:buFont typeface="+mj-lt"/>
              <a:buAutoNum type="arabicPeriod"/>
            </a:pPr>
            <a:r>
              <a:rPr lang="en-US" dirty="0"/>
              <a:t>If the problem seems to messy for this simple tool, it probably is. If you have too many possible branches of questions, try using a fishbone or concept map instead.</a:t>
            </a:r>
          </a:p>
          <a:p>
            <a:pPr marL="228600" indent="-228600">
              <a:buFont typeface="+mj-lt"/>
              <a:buAutoNum type="arabicPeriod"/>
            </a:pPr>
            <a:r>
              <a:rPr lang="en-US" dirty="0"/>
              <a:t>Once you’re at a good place, make sure you test it in reverse. A “why” going down should have a corresponding “because” going backwards. </a:t>
            </a:r>
          </a:p>
          <a:p>
            <a:pPr marL="228600" indent="-228600">
              <a:buFont typeface="+mj-lt"/>
              <a:buAutoNum type="arabicPeriod"/>
            </a:pPr>
            <a:r>
              <a:rPr lang="en-US" dirty="0"/>
              <a:t>If you drill down to a level that is outside of your control, go back up the ladder and start with the closest root cause in your purview.</a:t>
            </a:r>
          </a:p>
          <a:p>
            <a:pPr marL="228600" indent="-228600">
              <a:buFont typeface="+mj-lt"/>
              <a:buAutoNum type="arabicPeriod"/>
            </a:pPr>
            <a:r>
              <a:rPr lang="en-US" dirty="0"/>
              <a:t>Once you find the root cause of the original problem you identified, choose to solve the more specific root problem instead of a symptom. </a:t>
            </a:r>
          </a:p>
        </p:txBody>
      </p:sp>
      <p:sp>
        <p:nvSpPr>
          <p:cNvPr id="4" name="Slide Number Placeholder 3"/>
          <p:cNvSpPr>
            <a:spLocks noGrp="1"/>
          </p:cNvSpPr>
          <p:nvPr>
            <p:ph type="sldNum" sz="quarter" idx="10"/>
          </p:nvPr>
        </p:nvSpPr>
        <p:spPr/>
        <p:txBody>
          <a:bodyPr/>
          <a:lstStyle/>
          <a:p>
            <a:fld id="{2F22BB6A-DD18-43ED-B414-6791B5A35616}" type="slidenum">
              <a:rPr lang="en-US" smtClean="0"/>
              <a:t>13</a:t>
            </a:fld>
            <a:endParaRPr lang="en-US" dirty="0"/>
          </a:p>
        </p:txBody>
      </p:sp>
    </p:spTree>
    <p:extLst>
      <p:ext uri="{BB962C8B-B14F-4D97-AF65-F5344CB8AC3E}">
        <p14:creationId xmlns:p14="http://schemas.microsoft.com/office/powerpoint/2010/main" val="2643234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Fishbone/Ishikawa analysis is more about blowing up a problem than drilling down:</a:t>
            </a:r>
          </a:p>
          <a:p>
            <a:endParaRPr lang="en-US" dirty="0"/>
          </a:p>
          <a:p>
            <a:pPr marL="171450" indent="-171450">
              <a:buFont typeface="Arial" panose="020B0604020202020204" pitchFamily="34" charset="0"/>
              <a:buChar char="•"/>
            </a:pPr>
            <a:r>
              <a:rPr lang="en-US" dirty="0"/>
              <a:t>Multi-stream issues: if you’re problem has a lot of possible questions, this can be a great way to identify all the different areas</a:t>
            </a:r>
          </a:p>
          <a:p>
            <a:pPr marL="171450" indent="-171450">
              <a:buFont typeface="Arial" panose="020B0604020202020204" pitchFamily="34" charset="0"/>
              <a:buChar char="•"/>
            </a:pPr>
            <a:r>
              <a:rPr lang="en-US" dirty="0"/>
              <a:t>Use together with 5 whys: use 5 whys to get down to a root cause, then use fishbone to blow up all the possible contributing factors.</a:t>
            </a:r>
          </a:p>
          <a:p>
            <a:pPr marL="171450" indent="-171450">
              <a:buFont typeface="Arial" panose="020B0604020202020204" pitchFamily="34" charset="0"/>
              <a:buChar char="•"/>
            </a:pPr>
            <a:r>
              <a:rPr lang="en-US" dirty="0"/>
              <a:t>Rabbit holes: it’s very easy to feel like you have to keep digging. Use common sense, you find something that resonates and is testable, go for it. Don’t have to fill out every single bone.</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2F22BB6A-DD18-43ED-B414-6791B5A35616}" type="slidenum">
              <a:rPr lang="en-US" smtClean="0"/>
              <a:t>14</a:t>
            </a:fld>
            <a:endParaRPr lang="en-US" dirty="0"/>
          </a:p>
        </p:txBody>
      </p:sp>
    </p:spTree>
    <p:extLst>
      <p:ext uri="{BB962C8B-B14F-4D97-AF65-F5344CB8AC3E}">
        <p14:creationId xmlns:p14="http://schemas.microsoft.com/office/powerpoint/2010/main" val="95681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Don’t get too hung up on how many spines and how deep. 6 is common, you can do less. </a:t>
            </a:r>
          </a:p>
          <a:p>
            <a:pPr marL="228600" indent="-228600">
              <a:buFont typeface="+mj-lt"/>
              <a:buAutoNum type="arabicPeriod"/>
            </a:pPr>
            <a:r>
              <a:rPr lang="en-US" dirty="0"/>
              <a:t>Some folks only do primary cause, if you choose to do secondary cause, think about going one spine at a time</a:t>
            </a:r>
          </a:p>
          <a:p>
            <a:pPr marL="228600" indent="-228600">
              <a:buFont typeface="+mj-lt"/>
              <a:buAutoNum type="arabicPeriod"/>
            </a:pPr>
            <a:r>
              <a:rPr lang="en-US" dirty="0"/>
              <a:t>Too structured? Think about it as a very structural concept map…which means you could just do a freeform concept map if it suits you better</a:t>
            </a:r>
          </a:p>
          <a:p>
            <a:pPr marL="228600" indent="-228600">
              <a:buFont typeface="+mj-lt"/>
              <a:buAutoNum type="arabicPeriod"/>
            </a:pPr>
            <a:r>
              <a:rPr lang="en-US" dirty="0"/>
              <a:t>There is always a people component, you need to get people represented in some way</a:t>
            </a:r>
          </a:p>
          <a:p>
            <a:pPr marL="228600" indent="-228600">
              <a:buFont typeface="+mj-lt"/>
              <a:buAutoNum type="arabicPeriod"/>
            </a:pPr>
            <a:r>
              <a:rPr lang="en-US" dirty="0"/>
              <a:t>Once you get to a root cause, what is the specific question you have about trying to solve for that cause. Once you have that, you can start crafting data to answer it.</a:t>
            </a:r>
          </a:p>
          <a:p>
            <a:pPr marL="228600" indent="-228600">
              <a:buFont typeface="+mj-lt"/>
              <a:buAutoNum type="arabicPeriod"/>
            </a:pPr>
            <a:endParaRPr lang="en-US" dirty="0"/>
          </a:p>
          <a:p>
            <a:pPr marL="0" indent="0">
              <a:buFont typeface="Arial" panose="020B0604020202020204" pitchFamily="34" charset="0"/>
              <a:buNone/>
            </a:pPr>
            <a:r>
              <a:rPr lang="en-US" dirty="0"/>
              <a:t>Prefab categories to use in a service environment:</a:t>
            </a:r>
          </a:p>
          <a:p>
            <a:pPr marL="171450" indent="-171450">
              <a:buFont typeface="Arial" panose="020B0604020202020204" pitchFamily="34" charset="0"/>
              <a:buChar char="•"/>
            </a:pPr>
            <a:r>
              <a:rPr lang="en-US" dirty="0"/>
              <a:t>Policy</a:t>
            </a:r>
          </a:p>
          <a:p>
            <a:pPr marL="171450" indent="-171450">
              <a:buFont typeface="Arial" panose="020B0604020202020204" pitchFamily="34" charset="0"/>
              <a:buChar char="•"/>
            </a:pPr>
            <a:r>
              <a:rPr lang="en-US" dirty="0"/>
              <a:t>Process/Procedure</a:t>
            </a:r>
          </a:p>
          <a:p>
            <a:pPr marL="171450" indent="-171450">
              <a:buFont typeface="Arial" panose="020B0604020202020204" pitchFamily="34" charset="0"/>
              <a:buChar char="•"/>
            </a:pPr>
            <a:r>
              <a:rPr lang="en-US" dirty="0"/>
              <a:t>Place</a:t>
            </a:r>
          </a:p>
          <a:p>
            <a:pPr marL="171450" indent="-171450">
              <a:buFont typeface="Arial" panose="020B0604020202020204" pitchFamily="34" charset="0"/>
              <a:buChar char="•"/>
            </a:pPr>
            <a:r>
              <a:rPr lang="en-US" dirty="0"/>
              <a:t>Patron</a:t>
            </a:r>
          </a:p>
          <a:p>
            <a:pPr marL="171450" indent="-171450">
              <a:buFont typeface="Arial" panose="020B0604020202020204" pitchFamily="34" charset="0"/>
              <a:buChar char="•"/>
            </a:pPr>
            <a:r>
              <a:rPr lang="en-US" dirty="0"/>
              <a:t>Systems</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F22BB6A-DD18-43ED-B414-6791B5A35616}" type="slidenum">
              <a:rPr lang="en-US" smtClean="0"/>
              <a:t>15</a:t>
            </a:fld>
            <a:endParaRPr lang="en-US" dirty="0"/>
          </a:p>
        </p:txBody>
      </p:sp>
    </p:spTree>
    <p:extLst>
      <p:ext uri="{BB962C8B-B14F-4D97-AF65-F5344CB8AC3E}">
        <p14:creationId xmlns:p14="http://schemas.microsoft.com/office/powerpoint/2010/main" val="1201362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have your root cause influenced specific question, time to figure out what measurements we can use to answer that question.</a:t>
            </a:r>
          </a:p>
          <a:p>
            <a:endParaRPr lang="en-US" dirty="0"/>
          </a:p>
          <a:p>
            <a:pPr marL="171450" indent="-171450">
              <a:buFont typeface="Arial" panose="020B0604020202020204" pitchFamily="34" charset="0"/>
              <a:buChar char="•"/>
            </a:pPr>
            <a:r>
              <a:rPr lang="en-US" dirty="0"/>
              <a:t>Performance Measures are all about asking a central question and then identifying the data to support that question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a tool you can use to develop data but also to measure over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may not have made anyone better off yet, that’s okay. How WILL you measure if there is positive impact.</a:t>
            </a:r>
          </a:p>
          <a:p>
            <a:pPr marL="171450" indent="-171450">
              <a:buFont typeface="Arial" panose="020B0604020202020204" pitchFamily="34" charset="0"/>
              <a:buChar char="•"/>
            </a:pPr>
            <a:r>
              <a:rPr lang="en-US" dirty="0"/>
              <a:t>Anything observable is measurable, but you may need to use your community and get creative about how you can measure. Don’t just rely on your own imagination.</a:t>
            </a:r>
          </a:p>
          <a:p>
            <a:pPr marL="171450" indent="-171450">
              <a:buFont typeface="Arial" panose="020B0604020202020204" pitchFamily="34" charset="0"/>
              <a:buChar char="•"/>
            </a:pPr>
            <a:r>
              <a:rPr lang="en-US" dirty="0"/>
              <a:t>You might already be tracking data that you can use for this effort, but odds are you need specific data for your specific question, so don’t be tempted to force the existing data to fit if it doesn’t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F22BB6A-DD18-43ED-B414-6791B5A35616}" type="slidenum">
              <a:rPr lang="en-US" smtClean="0"/>
              <a:t>16</a:t>
            </a:fld>
            <a:endParaRPr lang="en-US" dirty="0"/>
          </a:p>
        </p:txBody>
      </p:sp>
    </p:spTree>
    <p:extLst>
      <p:ext uri="{BB962C8B-B14F-4D97-AF65-F5344CB8AC3E}">
        <p14:creationId xmlns:p14="http://schemas.microsoft.com/office/powerpoint/2010/main" val="2804740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Once you’ve creatively come up with a bunch of possible measures, you need to consider the impact of those measures:</a:t>
            </a:r>
          </a:p>
          <a:p>
            <a:pPr marL="0" indent="0">
              <a:buFont typeface="+mj-lt"/>
              <a:buNone/>
            </a:pPr>
            <a:endParaRPr lang="en-US" dirty="0"/>
          </a:p>
          <a:p>
            <a:pPr marL="228600" indent="-228600">
              <a:buFont typeface="+mj-lt"/>
              <a:buAutoNum type="arabicPeriod"/>
            </a:pPr>
            <a:r>
              <a:rPr lang="en-US" dirty="0"/>
              <a:t>Rate your measures based on their power to ensure that you pick the strongest measures for the most impact overall.</a:t>
            </a:r>
          </a:p>
          <a:p>
            <a:pPr marL="228600" indent="-228600">
              <a:buFont typeface="+mj-lt"/>
              <a:buAutoNum type="arabicPeriod"/>
            </a:pPr>
            <a:r>
              <a:rPr lang="en-US" dirty="0"/>
              <a:t>If it doesn’t have at least one high mark, it’s probably not the best measure to focus on.</a:t>
            </a:r>
          </a:p>
          <a:p>
            <a:pPr marL="228600" indent="-228600">
              <a:buFont typeface="+mj-lt"/>
              <a:buAutoNum type="arabicPeriod"/>
            </a:pPr>
            <a:r>
              <a:rPr lang="en-US" dirty="0"/>
              <a:t>Data on it’s own is not meaningful. It is just information. Meaning is created by data in context. This is how you select for the best contextual potential.</a:t>
            </a:r>
          </a:p>
          <a:p>
            <a:pPr marL="0" indent="0">
              <a:buFont typeface="+mj-lt"/>
              <a:buNone/>
            </a:pPr>
            <a:endParaRPr lang="en-US" dirty="0"/>
          </a:p>
          <a:p>
            <a:pPr marL="0" indent="0">
              <a:buFont typeface="+mj-lt"/>
              <a:buNone/>
            </a:pPr>
            <a:r>
              <a:rPr lang="en-US" dirty="0"/>
              <a:t>What the ratings mean:</a:t>
            </a:r>
          </a:p>
          <a:p>
            <a:pPr marL="0" indent="0">
              <a:buFont typeface="+mj-lt"/>
              <a:buNone/>
            </a:pPr>
            <a:endParaRPr lang="en-US" dirty="0"/>
          </a:p>
          <a:p>
            <a:pPr marL="171450" indent="-171450">
              <a:buFont typeface="Arial" panose="020B0604020202020204" pitchFamily="34" charset="0"/>
              <a:buChar char="•"/>
            </a:pPr>
            <a:r>
              <a:rPr lang="en-US" dirty="0"/>
              <a:t>Communication Power – does this measure speak to a large and diverse audience. Will the impact of this measure be clear to anyone who looks at it. How well does this measure speak to a broad audience.</a:t>
            </a:r>
          </a:p>
          <a:p>
            <a:pPr marL="171450" indent="-171450">
              <a:buFont typeface="Arial" panose="020B0604020202020204" pitchFamily="34" charset="0"/>
              <a:buChar char="•"/>
            </a:pPr>
            <a:r>
              <a:rPr lang="en-US" dirty="0"/>
              <a:t>Proxy Power – does this measure say something about the central importance of the desired result or outcome. How well does this measure speak to your central question. Does impact of this measure impact other measures in tandem.</a:t>
            </a:r>
          </a:p>
          <a:p>
            <a:pPr marL="171450" indent="-171450">
              <a:buFont typeface="Arial" panose="020B0604020202020204" pitchFamily="34" charset="0"/>
              <a:buChar char="•"/>
            </a:pPr>
            <a:r>
              <a:rPr lang="en-US" dirty="0"/>
              <a:t>Data Power – does this measure produce data that is timely, reliable and consistent. Can this data be collected and measured regularly over time.</a:t>
            </a:r>
          </a:p>
        </p:txBody>
      </p:sp>
      <p:sp>
        <p:nvSpPr>
          <p:cNvPr id="4" name="Slide Number Placeholder 3"/>
          <p:cNvSpPr>
            <a:spLocks noGrp="1"/>
          </p:cNvSpPr>
          <p:nvPr>
            <p:ph type="sldNum" sz="quarter" idx="10"/>
          </p:nvPr>
        </p:nvSpPr>
        <p:spPr/>
        <p:txBody>
          <a:bodyPr/>
          <a:lstStyle/>
          <a:p>
            <a:fld id="{2F22BB6A-DD18-43ED-B414-6791B5A35616}" type="slidenum">
              <a:rPr lang="en-US" smtClean="0"/>
              <a:t>17</a:t>
            </a:fld>
            <a:endParaRPr lang="en-US" dirty="0"/>
          </a:p>
        </p:txBody>
      </p:sp>
    </p:spTree>
    <p:extLst>
      <p:ext uri="{BB962C8B-B14F-4D97-AF65-F5344CB8AC3E}">
        <p14:creationId xmlns:p14="http://schemas.microsoft.com/office/powerpoint/2010/main" val="3147043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go out, you measure for a while, you get a lot of good baseline data. How do you know where to focus your efforts</a:t>
            </a:r>
          </a:p>
          <a:p>
            <a:endParaRPr lang="en-US" dirty="0"/>
          </a:p>
          <a:p>
            <a:pPr marL="171450" indent="-171450">
              <a:buFont typeface="Arial" panose="020B0604020202020204" pitchFamily="34" charset="0"/>
              <a:buChar char="•"/>
            </a:pPr>
            <a:r>
              <a:rPr lang="en-US" dirty="0"/>
              <a:t>Pareto was an Italian economist who is responsible for the 80/20 rule (80% of effects come from 20% of causes)</a:t>
            </a:r>
          </a:p>
          <a:p>
            <a:pPr marL="171450" indent="-171450">
              <a:buFont typeface="Arial" panose="020B0604020202020204" pitchFamily="34" charset="0"/>
              <a:buChar char="•"/>
            </a:pPr>
            <a:r>
              <a:rPr lang="en-US" dirty="0"/>
              <a:t>Math power – use this chart to mathematically sort your data and determine which are your 80/20 issues</a:t>
            </a:r>
          </a:p>
          <a:p>
            <a:pPr marL="171450" indent="-171450">
              <a:buFont typeface="Arial" panose="020B0604020202020204" pitchFamily="34" charset="0"/>
              <a:buChar char="•"/>
            </a:pPr>
            <a:r>
              <a:rPr lang="en-US" dirty="0"/>
              <a:t>Now you have proof of where to concentrate your efforts, so tackle the big problems first. Don’t be tempted to pick away at the a lot of small problems for tiny impact, it wastes time and burns out staff</a:t>
            </a:r>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F22BB6A-DD18-43ED-B414-6791B5A35616}" type="slidenum">
              <a:rPr lang="en-US" smtClean="0"/>
              <a:t>18</a:t>
            </a:fld>
            <a:endParaRPr lang="en-US" dirty="0"/>
          </a:p>
        </p:txBody>
      </p:sp>
    </p:spTree>
    <p:extLst>
      <p:ext uri="{BB962C8B-B14F-4D97-AF65-F5344CB8AC3E}">
        <p14:creationId xmlns:p14="http://schemas.microsoft.com/office/powerpoint/2010/main" val="1354816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Shows the relative importance of data in context with all the data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 great way to sort and prioritize survey data for visual impact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What if the biggest effect is from a cause that cannot be changed? Try unpacking that monument into smaller bite sized chunks. Or, go to the first one you can, but use this as a way to make the argument for tackling that big piece with those that how the power to enable it.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Even though you may be solving an emotional problem, this is an objective support for the solution of that problem. It wins hearts and minds.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Pareto charts are native functionality in Excel. Click the photo credit in the previous slide to learn how!</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From here, you are well equipped to begin experimenting with solutions, analyzing results, and developing conclusions based on real science.</a:t>
            </a:r>
          </a:p>
        </p:txBody>
      </p:sp>
      <p:sp>
        <p:nvSpPr>
          <p:cNvPr id="4" name="Slide Number Placeholder 3"/>
          <p:cNvSpPr>
            <a:spLocks noGrp="1"/>
          </p:cNvSpPr>
          <p:nvPr>
            <p:ph type="sldNum" sz="quarter" idx="10"/>
          </p:nvPr>
        </p:nvSpPr>
        <p:spPr/>
        <p:txBody>
          <a:bodyPr/>
          <a:lstStyle/>
          <a:p>
            <a:fld id="{2F22BB6A-DD18-43ED-B414-6791B5A35616}" type="slidenum">
              <a:rPr lang="en-US" smtClean="0"/>
              <a:t>19</a:t>
            </a:fld>
            <a:endParaRPr lang="en-US" dirty="0"/>
          </a:p>
        </p:txBody>
      </p:sp>
    </p:spTree>
    <p:extLst>
      <p:ext uri="{BB962C8B-B14F-4D97-AF65-F5344CB8AC3E}">
        <p14:creationId xmlns:p14="http://schemas.microsoft.com/office/powerpoint/2010/main" val="3557843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if you don’t use any of the tools, or choose totally different tools, take these into your practice and you’ll be in great shape:</a:t>
            </a:r>
          </a:p>
          <a:p>
            <a:endParaRPr lang="en-US" dirty="0"/>
          </a:p>
          <a:p>
            <a:pPr marL="228600" indent="-228600">
              <a:buFont typeface="+mj-lt"/>
              <a:buAutoNum type="arabicPeriod"/>
            </a:pPr>
            <a:r>
              <a:rPr lang="en-US" dirty="0"/>
              <a:t>It’s human nature to react. Pause and plan. How can this reaction be turned into productive action.</a:t>
            </a:r>
          </a:p>
          <a:p>
            <a:pPr marL="228600" indent="-228600">
              <a:buFont typeface="+mj-lt"/>
              <a:buAutoNum type="arabicPeriod"/>
            </a:pPr>
            <a:r>
              <a:rPr lang="en-US" dirty="0"/>
              <a:t>We are stronger together, we are better together. In the connected age, there is no reason to be a cowboy.</a:t>
            </a:r>
          </a:p>
          <a:p>
            <a:pPr marL="228600" indent="-228600">
              <a:buFont typeface="+mj-lt"/>
              <a:buAutoNum type="arabicPeriod"/>
            </a:pPr>
            <a:r>
              <a:rPr lang="en-US" dirty="0"/>
              <a:t>Even if you don’t get it right on the first try, attempting to get at a root cause will set you on a path to a better question to explore.</a:t>
            </a:r>
          </a:p>
          <a:p>
            <a:pPr marL="228600" indent="-228600">
              <a:buFont typeface="+mj-lt"/>
              <a:buAutoNum type="arabicPeriod"/>
            </a:pPr>
            <a:r>
              <a:rPr lang="en-US" dirty="0"/>
              <a:t>If your existing data and use of it were enough, you wouldn’t be here. Create data for your questions, you’ll get precise answers.</a:t>
            </a:r>
          </a:p>
          <a:p>
            <a:pPr marL="228600" indent="-228600">
              <a:buFont typeface="+mj-lt"/>
              <a:buAutoNum type="arabicPeriod"/>
            </a:pPr>
            <a:r>
              <a:rPr lang="en-US" dirty="0"/>
              <a:t>Focus on the biggest impact to pour time and money into, even if it’s so much more work. The pay off will be so much better than scratching a the little problems.</a:t>
            </a:r>
          </a:p>
        </p:txBody>
      </p:sp>
      <p:sp>
        <p:nvSpPr>
          <p:cNvPr id="4" name="Slide Number Placeholder 3"/>
          <p:cNvSpPr>
            <a:spLocks noGrp="1"/>
          </p:cNvSpPr>
          <p:nvPr>
            <p:ph type="sldNum" sz="quarter" idx="10"/>
          </p:nvPr>
        </p:nvSpPr>
        <p:spPr/>
        <p:txBody>
          <a:bodyPr/>
          <a:lstStyle/>
          <a:p>
            <a:fld id="{2F22BB6A-DD18-43ED-B414-6791B5A35616}" type="slidenum">
              <a:rPr lang="en-US" smtClean="0"/>
              <a:t>20</a:t>
            </a:fld>
            <a:endParaRPr lang="en-US" dirty="0"/>
          </a:p>
        </p:txBody>
      </p:sp>
    </p:spTree>
    <p:extLst>
      <p:ext uri="{BB962C8B-B14F-4D97-AF65-F5344CB8AC3E}">
        <p14:creationId xmlns:p14="http://schemas.microsoft.com/office/powerpoint/2010/main" val="959992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Today we’re going to explore:</a:t>
            </a:r>
          </a:p>
          <a:p>
            <a:pPr lvl="0"/>
            <a:endParaRPr lang="en-US" dirty="0"/>
          </a:p>
          <a:p>
            <a:pPr marL="171450" lvl="0" indent="-171450">
              <a:buFont typeface="Arial" panose="020B0604020202020204" pitchFamily="34" charset="0"/>
              <a:buChar char="•"/>
            </a:pPr>
            <a:r>
              <a:rPr lang="en-US" dirty="0"/>
              <a:t>Collaboratively gathering information about a problem or opportunity that arms us with a whole picture to act from instead of a small picture to react to</a:t>
            </a:r>
          </a:p>
          <a:p>
            <a:pPr marL="171450" lvl="0" indent="-171450">
              <a:buFont typeface="Arial" panose="020B0604020202020204" pitchFamily="34" charset="0"/>
              <a:buChar char="•"/>
            </a:pPr>
            <a:r>
              <a:rPr lang="en-US" dirty="0"/>
              <a:t>Ways to drill down to the root cause of a problem or opportunity so that you can ask a more salient question</a:t>
            </a:r>
          </a:p>
          <a:p>
            <a:pPr marL="171450" lvl="0" indent="-171450">
              <a:buFont typeface="Arial" panose="020B0604020202020204" pitchFamily="34" charset="0"/>
              <a:buChar char="•"/>
            </a:pPr>
            <a:r>
              <a:rPr lang="en-US" dirty="0"/>
              <a:t>How to acquire baseline data that is tailored to that question</a:t>
            </a:r>
          </a:p>
          <a:p>
            <a:pPr marL="171450" lvl="0" indent="-171450">
              <a:buFont typeface="Arial" panose="020B0604020202020204" pitchFamily="34" charset="0"/>
              <a:buChar char="•"/>
            </a:pPr>
            <a:r>
              <a:rPr lang="en-US" dirty="0"/>
              <a:t>How to use baseline results to focus on areas of greatest impact</a:t>
            </a:r>
          </a:p>
        </p:txBody>
      </p:sp>
      <p:sp>
        <p:nvSpPr>
          <p:cNvPr id="4" name="Slide Number Placeholder 3"/>
          <p:cNvSpPr>
            <a:spLocks noGrp="1"/>
          </p:cNvSpPr>
          <p:nvPr>
            <p:ph type="sldNum" sz="quarter" idx="10"/>
          </p:nvPr>
        </p:nvSpPr>
        <p:spPr/>
        <p:txBody>
          <a:bodyPr/>
          <a:lstStyle/>
          <a:p>
            <a:fld id="{2F22BB6A-DD18-43ED-B414-6791B5A35616}" type="slidenum">
              <a:rPr lang="en-US" smtClean="0"/>
              <a:t>3</a:t>
            </a:fld>
            <a:endParaRPr lang="en-US" dirty="0"/>
          </a:p>
        </p:txBody>
      </p:sp>
    </p:spTree>
    <p:extLst>
      <p:ext uri="{BB962C8B-B14F-4D97-AF65-F5344CB8AC3E}">
        <p14:creationId xmlns:p14="http://schemas.microsoft.com/office/powerpoint/2010/main" val="146015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a lot of problems get solved:</a:t>
            </a:r>
          </a:p>
          <a:p>
            <a:endParaRPr lang="en-US" dirty="0"/>
          </a:p>
          <a:p>
            <a:pPr marL="171450" indent="-171450">
              <a:buFont typeface="Arial" panose="020B0604020202020204" pitchFamily="34" charset="0"/>
              <a:buChar char="•"/>
            </a:pPr>
            <a:r>
              <a:rPr lang="en-US" dirty="0"/>
              <a:t>Make an observation about a piece of information and react to it</a:t>
            </a:r>
          </a:p>
          <a:p>
            <a:pPr marL="171450" indent="-171450">
              <a:buFont typeface="Arial" panose="020B0604020202020204" pitchFamily="34" charset="0"/>
              <a:buChar char="•"/>
            </a:pPr>
            <a:r>
              <a:rPr lang="en-US" dirty="0"/>
              <a:t>Assume that interpretation of the information is correct</a:t>
            </a:r>
          </a:p>
          <a:p>
            <a:pPr marL="171450" indent="-171450">
              <a:buFont typeface="Arial" panose="020B0604020202020204" pitchFamily="34" charset="0"/>
              <a:buChar char="•"/>
            </a:pPr>
            <a:r>
              <a:rPr lang="en-US" dirty="0"/>
              <a:t>Seek the fastest possible to solution to satisfy the assumption</a:t>
            </a:r>
          </a:p>
          <a:p>
            <a:pPr marL="171450" indent="-171450">
              <a:buFont typeface="Arial" panose="020B0604020202020204" pitchFamily="34" charset="0"/>
              <a:buChar char="•"/>
            </a:pPr>
            <a:r>
              <a:rPr lang="en-US" dirty="0"/>
              <a:t>Implement the solution and hope it solves the problem</a:t>
            </a:r>
          </a:p>
          <a:p>
            <a:pPr marL="171450" indent="-171450">
              <a:buFont typeface="Arial" panose="020B0604020202020204" pitchFamily="34" charset="0"/>
              <a:buChar char="•"/>
            </a:pPr>
            <a:endParaRPr lang="en-US" dirty="0"/>
          </a:p>
          <a:p>
            <a:r>
              <a:rPr lang="en-US" dirty="0"/>
              <a:t>There are some clear pitfalls to this method:</a:t>
            </a:r>
          </a:p>
          <a:p>
            <a:endParaRPr lang="en-US" dirty="0"/>
          </a:p>
          <a:p>
            <a:pPr marL="171450" indent="-171450">
              <a:buFont typeface="Arial" panose="020B0604020202020204" pitchFamily="34" charset="0"/>
              <a:buChar char="•"/>
            </a:pPr>
            <a:r>
              <a:rPr lang="en-US" dirty="0"/>
              <a:t>A single observable piece of information is an iceberg. If you’re reacting only to what you can see, you’re missing 80% of the issue. How can you know you’re reacting to the right thing?</a:t>
            </a:r>
          </a:p>
          <a:p>
            <a:pPr marL="171450" indent="-171450">
              <a:buFont typeface="Arial" panose="020B0604020202020204" pitchFamily="34" charset="0"/>
              <a:buChar char="•"/>
            </a:pPr>
            <a:r>
              <a:rPr lang="en-US" dirty="0"/>
              <a:t>Working on assumption leaves you and your institutions vulnerable to wrong conclusions and wasted efforts and it is definitely not challenging to bias.</a:t>
            </a:r>
          </a:p>
          <a:p>
            <a:pPr marL="171450" indent="-171450">
              <a:buFont typeface="Arial" panose="020B0604020202020204" pitchFamily="34" charset="0"/>
              <a:buChar char="•"/>
            </a:pPr>
            <a:r>
              <a:rPr lang="en-US" dirty="0"/>
              <a:t>Jumping to a solution before evaluating all possible causes leaves you at risk for solving the wrong problem entirely.</a:t>
            </a:r>
          </a:p>
          <a:p>
            <a:pPr marL="171450" indent="-171450">
              <a:buFont typeface="Arial" panose="020B0604020202020204" pitchFamily="34" charset="0"/>
              <a:buChar char="•"/>
            </a:pPr>
            <a:r>
              <a:rPr lang="en-US" dirty="0"/>
              <a:t>Implementation of a shaky solution means you may spend a lot of money and waste a lot of staff time and not even solve the real problem, or worse, compounding it.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 couple of common ways I’ve seen this play out:</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New ILS Migrations – so many complaints about “the system” can be traced to problems of the human process. A new system simply can’t solve the problem of a bad human process, and usually only amplifies it. Then we complain that it wasn’t worth and knew it wouldn’t work and it’s that much harder to get buy in for a new system down the line, even if chosen well.</a:t>
            </a:r>
          </a:p>
          <a:p>
            <a:pPr marL="171450" indent="-171450">
              <a:buFont typeface="Arial" panose="020B0604020202020204" pitchFamily="34" charset="0"/>
              <a:buChar char="•"/>
            </a:pPr>
            <a:r>
              <a:rPr lang="en-US" dirty="0"/>
              <a:t>Policy or Procedure Changes – how many times have we enacted what seemed like a small policy or procedure change based on what one specific staff member sees on their specific shift, from their specific perspective, doing their specific job, and found that it had a complicated ripple effect or unintended consequence at the global level?</a:t>
            </a:r>
          </a:p>
          <a:p>
            <a:pPr marL="171450" indent="-171450">
              <a:buFont typeface="Arial" panose="020B0604020202020204" pitchFamily="34" charset="0"/>
              <a:buChar char="•"/>
            </a:pPr>
            <a:r>
              <a:rPr lang="en-US" dirty="0"/>
              <a:t>Programming – again, developing a program based on an observation of patron need and then that program flounders or fails, creating a situation where a lot of time and effort has gone into something that might not have been needed, or the need was not quite interpreted in the correct way.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I’m sure you can think of plenty of examples, but let’s look at one of mine.</a:t>
            </a:r>
          </a:p>
          <a:p>
            <a:endParaRPr lang="en-US" dirty="0"/>
          </a:p>
        </p:txBody>
      </p:sp>
      <p:sp>
        <p:nvSpPr>
          <p:cNvPr id="4" name="Slide Number Placeholder 3"/>
          <p:cNvSpPr>
            <a:spLocks noGrp="1"/>
          </p:cNvSpPr>
          <p:nvPr>
            <p:ph type="sldNum" sz="quarter" idx="10"/>
          </p:nvPr>
        </p:nvSpPr>
        <p:spPr/>
        <p:txBody>
          <a:bodyPr/>
          <a:lstStyle/>
          <a:p>
            <a:fld id="{2F22BB6A-DD18-43ED-B414-6791B5A35616}" type="slidenum">
              <a:rPr lang="en-US" smtClean="0"/>
              <a:t>4</a:t>
            </a:fld>
            <a:endParaRPr lang="en-US" dirty="0"/>
          </a:p>
        </p:txBody>
      </p:sp>
    </p:spTree>
    <p:extLst>
      <p:ext uri="{BB962C8B-B14F-4D97-AF65-F5344CB8AC3E}">
        <p14:creationId xmlns:p14="http://schemas.microsoft.com/office/powerpoint/2010/main" val="3859136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biggest problem with the unscientific method is that it arguably works! As an example from my past life, here’s the most popular program I ever dreamt up. I am still really proud of this program and what it said about my instincts for patron-centered librarianship.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2013, I proposed a remote reference service pilot project for Goddard College in response to residency evaluation results showing increasing dissatisfaction from students over time, both in the raw numbers and in the optional comment data. I reacted to the data by assuming that librarians needed a more visible presence on main campus, which would address comments that the library is too far and inaccessible. I wrote up a pilot project using the residency survey as my baseline data and based on the specific program evaluation at the end of the pilot, we concluded it was successful and made it a permanent offering.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why am I choosing this project, by all accounts my most successful effort in project management to date, to look more closely at? Because even popular programs can be bad science. Just because it’s popular doesn’t make it successful.</a:t>
            </a:r>
          </a:p>
        </p:txBody>
      </p:sp>
      <p:sp>
        <p:nvSpPr>
          <p:cNvPr id="4" name="Slide Number Placeholder 3"/>
          <p:cNvSpPr>
            <a:spLocks noGrp="1"/>
          </p:cNvSpPr>
          <p:nvPr>
            <p:ph type="sldNum" sz="quarter" idx="10"/>
          </p:nvPr>
        </p:nvSpPr>
        <p:spPr/>
        <p:txBody>
          <a:bodyPr/>
          <a:lstStyle/>
          <a:p>
            <a:fld id="{2F22BB6A-DD18-43ED-B414-6791B5A35616}" type="slidenum">
              <a:rPr lang="en-US" smtClean="0"/>
              <a:t>5</a:t>
            </a:fld>
            <a:endParaRPr lang="en-US" dirty="0"/>
          </a:p>
        </p:txBody>
      </p:sp>
    </p:spTree>
    <p:extLst>
      <p:ext uri="{BB962C8B-B14F-4D97-AF65-F5344CB8AC3E}">
        <p14:creationId xmlns:p14="http://schemas.microsoft.com/office/powerpoint/2010/main" val="1606547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graph shows the numerical data from the college residency satisfaction survey specific to the library. Look at that beautiful jump in satisfaction between the fall 2013 and spring 2014 semesters! Who wouldn’t think this program was a success?!?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business analysis, project management, and process improvement processes and tools has shown me how I put this project together in a very problematic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student survey doesn’t have a high response rate, and it’s an over-general survey. So, building a global initiative to this data alone is catering to the vocal few.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 took my assumptions of what this data meant and went straight to a solution, skipping right over all the possible collaborative interpretations of the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data is broad but I used it as the baseline to support a specific initiative. Then I went back to the original broad data to prove the initiative success. It’s comparing apples and oranges.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By building the program and argument primarily on my own interpretation of the results, I’m did not challenge my own bias and personal preferences for solutions.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library went through a lot of changes at this time, from staffing to other patron centered programs meant to address this issue. There’s no way prove my program did the trick.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program spread a thin staff even thinner to cover two locations. Unless it’s addressing a root problem, possible this program is taking away from staff ability to address bigger issues.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So, all this data tells us is that we did something right, or that something went right whether we did it or not, but not what, how, when, who, why, or any other measure that we can use to prove we got it right.</a:t>
            </a:r>
          </a:p>
        </p:txBody>
      </p:sp>
      <p:sp>
        <p:nvSpPr>
          <p:cNvPr id="4" name="Slide Number Placeholder 3"/>
          <p:cNvSpPr>
            <a:spLocks noGrp="1"/>
          </p:cNvSpPr>
          <p:nvPr>
            <p:ph type="sldNum" sz="quarter" idx="10"/>
          </p:nvPr>
        </p:nvSpPr>
        <p:spPr/>
        <p:txBody>
          <a:bodyPr/>
          <a:lstStyle/>
          <a:p>
            <a:fld id="{2F22BB6A-DD18-43ED-B414-6791B5A35616}" type="slidenum">
              <a:rPr lang="en-US" smtClean="0"/>
              <a:t>6</a:t>
            </a:fld>
            <a:endParaRPr lang="en-US" dirty="0"/>
          </a:p>
        </p:txBody>
      </p:sp>
    </p:spTree>
    <p:extLst>
      <p:ext uri="{BB962C8B-B14F-4D97-AF65-F5344CB8AC3E}">
        <p14:creationId xmlns:p14="http://schemas.microsoft.com/office/powerpoint/2010/main" val="3392673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reinvent the wheel, the scientific method has had it right since the 17th century. </a:t>
            </a:r>
          </a:p>
          <a:p>
            <a:endParaRPr lang="en-US" dirty="0"/>
          </a:p>
          <a:p>
            <a:r>
              <a:rPr lang="en-US" dirty="0"/>
              <a:t>The unscientific method skips right over unpacking observation, developing a specific question, and forming a testable hypothesis. So, for today, we’re focusing on the first three parts, because it will form a solid foundation for any decisions that come after 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process of slowing down to really focus on getting to the right place can be a little painful. It assumes some things that we may take for granted: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It’s very hard to reconcile that what we see and interpret from our own observations may not be right. That’s why we try to get to root causes. Intuition on it’s own is not enough.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It’s more work to be collaborative, but this process works best if we work together to get the widest matrix of information to work from instead of what our own mind limits us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It’s human nature to see a problem and seek solution immediately. However, we skip a lot of important conversations about whether we’re even solving the right problem.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Just because something is popular doesn’t mean it is successful.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F22BB6A-DD18-43ED-B414-6791B5A35616}" type="slidenum">
              <a:rPr lang="en-US" smtClean="0"/>
              <a:t>7</a:t>
            </a:fld>
            <a:endParaRPr lang="en-US" dirty="0"/>
          </a:p>
        </p:txBody>
      </p:sp>
    </p:spTree>
    <p:extLst>
      <p:ext uri="{BB962C8B-B14F-4D97-AF65-F5344CB8AC3E}">
        <p14:creationId xmlns:p14="http://schemas.microsoft.com/office/powerpoint/2010/main" val="2175402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 had it all to do again based on what I know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Don’t react – consider the data collaboratively with all library staff and a representative sample staff, faculty, and students. Get the widest possible matrix of information to draw from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Pattern recognition – see what major themes pop up, what observations are made repeatedly over the widest audience, and choose that observation to explore first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Root cause – The most common observation may be a superficial symptom of a larger issue. I’d use a tool to drill down to the true cause of that observation instead of taking it at face value.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Specific question – once we have the root cause, what question or questions do we have about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Baseline data – develop measurements that answer that specific question, then collect a bunch of data points that answer that question specifically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Prioritize – take the raw data and prioritize it using a tool to show where the most impact would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Action – develop a plan of action based on the highest priority item or items, ensuring that staff and budget are being used in the most impactful way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Forget about the solution for now, you haven’t gotten there. Consider getting to a solution an effort in drilling down from the most possible information to the most precise testable hypothesis and then, once there is proof to back up that hypothesis, then you can consider solutions.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if there’s no proof, back to the observation pool and take another tunnel to a different hypothesis.</a:t>
            </a:r>
          </a:p>
        </p:txBody>
      </p:sp>
      <p:sp>
        <p:nvSpPr>
          <p:cNvPr id="4" name="Slide Number Placeholder 3"/>
          <p:cNvSpPr>
            <a:spLocks noGrp="1"/>
          </p:cNvSpPr>
          <p:nvPr>
            <p:ph type="sldNum" sz="quarter" idx="10"/>
          </p:nvPr>
        </p:nvSpPr>
        <p:spPr/>
        <p:txBody>
          <a:bodyPr/>
          <a:lstStyle/>
          <a:p>
            <a:fld id="{2F22BB6A-DD18-43ED-B414-6791B5A35616}" type="slidenum">
              <a:rPr lang="en-US" smtClean="0"/>
              <a:t>8</a:t>
            </a:fld>
            <a:endParaRPr lang="en-US" dirty="0"/>
          </a:p>
        </p:txBody>
      </p:sp>
    </p:spTree>
    <p:extLst>
      <p:ext uri="{BB962C8B-B14F-4D97-AF65-F5344CB8AC3E}">
        <p14:creationId xmlns:p14="http://schemas.microsoft.com/office/powerpoint/2010/main" val="3248277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If I really got a do over, I’d assign these tools and methods to it. These are some of my favorites but this is by no means all or even most of the ways to can do this. If you don’t like these tools, or they aren’t right for the kind of problem you’re solving, get out there and research some more appropriate tools. There are so many different ways to do this work</a:t>
            </a:r>
          </a:p>
          <a:p>
            <a:pPr lvl="0"/>
            <a:endParaRPr lang="en-US" dirty="0"/>
          </a:p>
          <a:p>
            <a:pPr marL="171450" lvl="0" indent="-171450">
              <a:buFont typeface="Arial" panose="020B0604020202020204" pitchFamily="34" charset="0"/>
              <a:buChar char="•"/>
            </a:pPr>
            <a:r>
              <a:rPr lang="en-US" dirty="0"/>
              <a:t>Observation is about collaboration and interviewing skills. As many people as you can, probing them for all they think on the topic</a:t>
            </a:r>
          </a:p>
          <a:p>
            <a:pPr marL="171450" lvl="0" indent="-171450">
              <a:buFont typeface="Arial" panose="020B0604020202020204" pitchFamily="34" charset="0"/>
              <a:buChar char="•"/>
            </a:pPr>
            <a:r>
              <a:rPr lang="en-US" dirty="0"/>
              <a:t>Questioning is about getting the right, specific question and we get there using root cause analysis. 5 Whys is a very simple way to do it, fishbone is a little more complex</a:t>
            </a:r>
          </a:p>
          <a:p>
            <a:pPr marL="171450" lvl="0" indent="-171450">
              <a:buFont typeface="Arial" panose="020B0604020202020204" pitchFamily="34" charset="0"/>
              <a:buChar char="•"/>
            </a:pPr>
            <a:r>
              <a:rPr lang="en-US" dirty="0"/>
              <a:t>Hypothesis is about developing and collecting baseline data that will provide answers to your core questions. Performance measure activities help develop the right data for your specific question and pareto analysis helps sort and prioritize the data in a form that is highly impactful and visual.</a:t>
            </a:r>
          </a:p>
          <a:p>
            <a:pPr marL="171450" lvl="0" indent="-171450">
              <a:buFont typeface="Arial" panose="020B0604020202020204" pitchFamily="34" charset="0"/>
              <a:buChar char="•"/>
            </a:pPr>
            <a:endParaRPr lang="en-US" dirty="0"/>
          </a:p>
          <a:p>
            <a:pPr marL="0" lvl="0" indent="0">
              <a:buFont typeface="Arial" panose="020B0604020202020204" pitchFamily="34" charset="0"/>
              <a:buNone/>
            </a:pPr>
            <a:endParaRPr lang="en-US" dirty="0"/>
          </a:p>
          <a:p>
            <a:pPr lvl="0"/>
            <a:endParaRPr lang="en-US" dirty="0"/>
          </a:p>
        </p:txBody>
      </p:sp>
      <p:sp>
        <p:nvSpPr>
          <p:cNvPr id="4" name="Slide Number Placeholder 3"/>
          <p:cNvSpPr>
            <a:spLocks noGrp="1"/>
          </p:cNvSpPr>
          <p:nvPr>
            <p:ph type="sldNum" sz="quarter" idx="10"/>
          </p:nvPr>
        </p:nvSpPr>
        <p:spPr/>
        <p:txBody>
          <a:bodyPr/>
          <a:lstStyle/>
          <a:p>
            <a:fld id="{2F22BB6A-DD18-43ED-B414-6791B5A35616}" type="slidenum">
              <a:rPr lang="en-US" smtClean="0"/>
              <a:t>9</a:t>
            </a:fld>
            <a:endParaRPr lang="en-US" dirty="0"/>
          </a:p>
        </p:txBody>
      </p:sp>
    </p:spTree>
    <p:extLst>
      <p:ext uri="{BB962C8B-B14F-4D97-AF65-F5344CB8AC3E}">
        <p14:creationId xmlns:p14="http://schemas.microsoft.com/office/powerpoint/2010/main" val="1318583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Observation is all about putting in the hard collaborative work of collecting all of the possible observations and interpretations. </a:t>
            </a:r>
          </a:p>
          <a:p>
            <a:endParaRPr lang="en-US" dirty="0"/>
          </a:p>
          <a:p>
            <a:pPr marL="171450" indent="-171450">
              <a:buFont typeface="Arial" panose="020B0604020202020204" pitchFamily="34" charset="0"/>
              <a:buChar char="•"/>
            </a:pPr>
            <a:r>
              <a:rPr lang="en-US" dirty="0"/>
              <a:t>Start with you – honor your curiosity by articulating what you think about it and collecting you first. If it’s easier, get someone else to ask you the probing questions so nothing is missed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Don’t stop until you collect them all – figure out every possible angle and stakeholder in this inquiry and get all the information you can. Representative sample is fine, but if it seems like the sample is too small, get creative about how to get more. </a:t>
            </a:r>
          </a:p>
          <a:p>
            <a:pPr marL="171450" indent="-171450">
              <a:buFont typeface="Arial" panose="020B0604020202020204" pitchFamily="34" charset="0"/>
              <a:buChar char="•"/>
            </a:pPr>
            <a:r>
              <a:rPr lang="en-US" dirty="0"/>
              <a:t>Reference Interview – remember when we all learned about helping patrons with open-ended questions. Interviewing is interviewing. If you stick to the 5 W’s and ask open-ended questions, you’ll juice the best info from your subjects.</a:t>
            </a:r>
          </a:p>
          <a:p>
            <a:pPr marL="171450" indent="-171450">
              <a:buFont typeface="Arial" panose="020B0604020202020204" pitchFamily="34" charset="0"/>
              <a:buChar char="•"/>
            </a:pPr>
            <a:r>
              <a:rPr lang="en-US" dirty="0"/>
              <a:t>Leading Questions – Don’t do this. It’s super tempting, but we’re not winning hearts and minds at this stage, and we don’t want to skew the results by trying to convince anyone of anything. You are an open vessel.</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Examples of leading questions: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Don’t you think that…</a:t>
            </a:r>
          </a:p>
          <a:p>
            <a:pPr marL="171450" indent="-171450">
              <a:buFont typeface="Arial" panose="020B0604020202020204" pitchFamily="34" charset="0"/>
              <a:buChar char="•"/>
            </a:pPr>
            <a:r>
              <a:rPr lang="en-US" dirty="0"/>
              <a:t>Why don’t you…</a:t>
            </a:r>
          </a:p>
          <a:p>
            <a:pPr marL="171450" indent="-171450">
              <a:buFont typeface="Arial" panose="020B0604020202020204" pitchFamily="34" charset="0"/>
              <a:buChar char="•"/>
            </a:pPr>
            <a:r>
              <a:rPr lang="en-US" dirty="0"/>
              <a:t>Isn’t it better to…</a:t>
            </a:r>
          </a:p>
          <a:p>
            <a:pPr marL="171450" indent="-171450">
              <a:buFont typeface="Arial" panose="020B0604020202020204" pitchFamily="34" charset="0"/>
              <a:buChar char="•"/>
            </a:pPr>
            <a:r>
              <a:rPr lang="en-US" dirty="0"/>
              <a:t>Wouldn’t you like to…</a:t>
            </a:r>
          </a:p>
          <a:p>
            <a:pPr marL="171450" indent="-171450">
              <a:buFont typeface="Arial" panose="020B0604020202020204" pitchFamily="34" charset="0"/>
              <a:buChar char="•"/>
            </a:pPr>
            <a:r>
              <a:rPr lang="en-US" dirty="0"/>
              <a:t>Have you though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F22BB6A-DD18-43ED-B414-6791B5A35616}" type="slidenum">
              <a:rPr lang="en-US" smtClean="0"/>
              <a:t>10</a:t>
            </a:fld>
            <a:endParaRPr lang="en-US" dirty="0"/>
          </a:p>
        </p:txBody>
      </p:sp>
    </p:spTree>
    <p:extLst>
      <p:ext uri="{BB962C8B-B14F-4D97-AF65-F5344CB8AC3E}">
        <p14:creationId xmlns:p14="http://schemas.microsoft.com/office/powerpoint/2010/main" val="1899317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B35A49-AFB5-415A-98CE-4747840D5893}" type="datetimeFigureOut">
              <a:rPr lang="en-US" smtClean="0"/>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32FB37-D198-4AE0-9F38-3964408ACFC1}" type="slidenum">
              <a:rPr lang="en-US" smtClean="0"/>
              <a:t>‹#›</a:t>
            </a:fld>
            <a:endParaRPr lang="en-US" dirty="0"/>
          </a:p>
        </p:txBody>
      </p:sp>
    </p:spTree>
    <p:extLst>
      <p:ext uri="{BB962C8B-B14F-4D97-AF65-F5344CB8AC3E}">
        <p14:creationId xmlns:p14="http://schemas.microsoft.com/office/powerpoint/2010/main" val="1312384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B35A49-AFB5-415A-98CE-4747840D5893}" type="datetimeFigureOut">
              <a:rPr lang="en-US" smtClean="0"/>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32FB37-D198-4AE0-9F38-3964408ACFC1}" type="slidenum">
              <a:rPr lang="en-US" smtClean="0"/>
              <a:t>‹#›</a:t>
            </a:fld>
            <a:endParaRPr lang="en-US" dirty="0"/>
          </a:p>
        </p:txBody>
      </p:sp>
    </p:spTree>
    <p:extLst>
      <p:ext uri="{BB962C8B-B14F-4D97-AF65-F5344CB8AC3E}">
        <p14:creationId xmlns:p14="http://schemas.microsoft.com/office/powerpoint/2010/main" val="210818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B35A49-AFB5-415A-98CE-4747840D5893}" type="datetimeFigureOut">
              <a:rPr lang="en-US" smtClean="0"/>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32FB37-D198-4AE0-9F38-3964408ACFC1}" type="slidenum">
              <a:rPr lang="en-US" smtClean="0"/>
              <a:t>‹#›</a:t>
            </a:fld>
            <a:endParaRPr lang="en-US" dirty="0"/>
          </a:p>
        </p:txBody>
      </p:sp>
    </p:spTree>
    <p:extLst>
      <p:ext uri="{BB962C8B-B14F-4D97-AF65-F5344CB8AC3E}">
        <p14:creationId xmlns:p14="http://schemas.microsoft.com/office/powerpoint/2010/main" val="3656087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B35A49-AFB5-415A-98CE-4747840D5893}" type="datetimeFigureOut">
              <a:rPr lang="en-US" smtClean="0"/>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32FB37-D198-4AE0-9F38-3964408ACFC1}" type="slidenum">
              <a:rPr lang="en-US" smtClean="0"/>
              <a:t>‹#›</a:t>
            </a:fld>
            <a:endParaRPr lang="en-US" dirty="0"/>
          </a:p>
        </p:txBody>
      </p:sp>
    </p:spTree>
    <p:extLst>
      <p:ext uri="{BB962C8B-B14F-4D97-AF65-F5344CB8AC3E}">
        <p14:creationId xmlns:p14="http://schemas.microsoft.com/office/powerpoint/2010/main" val="394667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B35A49-AFB5-415A-98CE-4747840D5893}" type="datetimeFigureOut">
              <a:rPr lang="en-US" smtClean="0"/>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32FB37-D198-4AE0-9F38-3964408ACFC1}" type="slidenum">
              <a:rPr lang="en-US" smtClean="0"/>
              <a:t>‹#›</a:t>
            </a:fld>
            <a:endParaRPr lang="en-US" dirty="0"/>
          </a:p>
        </p:txBody>
      </p:sp>
    </p:spTree>
    <p:extLst>
      <p:ext uri="{BB962C8B-B14F-4D97-AF65-F5344CB8AC3E}">
        <p14:creationId xmlns:p14="http://schemas.microsoft.com/office/powerpoint/2010/main" val="3004436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B35A49-AFB5-415A-98CE-4747840D5893}" type="datetimeFigureOut">
              <a:rPr lang="en-US" smtClean="0"/>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32FB37-D198-4AE0-9F38-3964408ACFC1}" type="slidenum">
              <a:rPr lang="en-US" smtClean="0"/>
              <a:t>‹#›</a:t>
            </a:fld>
            <a:endParaRPr lang="en-US" dirty="0"/>
          </a:p>
        </p:txBody>
      </p:sp>
    </p:spTree>
    <p:extLst>
      <p:ext uri="{BB962C8B-B14F-4D97-AF65-F5344CB8AC3E}">
        <p14:creationId xmlns:p14="http://schemas.microsoft.com/office/powerpoint/2010/main" val="3675312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B35A49-AFB5-415A-98CE-4747840D5893}" type="datetimeFigureOut">
              <a:rPr lang="en-US" smtClean="0"/>
              <a:t>5/17/2018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32FB37-D198-4AE0-9F38-3964408ACFC1}" type="slidenum">
              <a:rPr lang="en-US" smtClean="0"/>
              <a:t>‹#›</a:t>
            </a:fld>
            <a:endParaRPr lang="en-US" dirty="0"/>
          </a:p>
        </p:txBody>
      </p:sp>
    </p:spTree>
    <p:extLst>
      <p:ext uri="{BB962C8B-B14F-4D97-AF65-F5344CB8AC3E}">
        <p14:creationId xmlns:p14="http://schemas.microsoft.com/office/powerpoint/2010/main" val="1441507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B35A49-AFB5-415A-98CE-4747840D5893}" type="datetimeFigureOut">
              <a:rPr lang="en-US" smtClean="0"/>
              <a:t>5/17/2018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32FB37-D198-4AE0-9F38-3964408ACFC1}" type="slidenum">
              <a:rPr lang="en-US" smtClean="0"/>
              <a:t>‹#›</a:t>
            </a:fld>
            <a:endParaRPr lang="en-US" dirty="0"/>
          </a:p>
        </p:txBody>
      </p:sp>
    </p:spTree>
    <p:extLst>
      <p:ext uri="{BB962C8B-B14F-4D97-AF65-F5344CB8AC3E}">
        <p14:creationId xmlns:p14="http://schemas.microsoft.com/office/powerpoint/2010/main" val="1202780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B35A49-AFB5-415A-98CE-4747840D5893}" type="datetimeFigureOut">
              <a:rPr lang="en-US" smtClean="0"/>
              <a:t>5/17/2018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32FB37-D198-4AE0-9F38-3964408ACFC1}" type="slidenum">
              <a:rPr lang="en-US" smtClean="0"/>
              <a:t>‹#›</a:t>
            </a:fld>
            <a:endParaRPr lang="en-US" dirty="0"/>
          </a:p>
        </p:txBody>
      </p:sp>
    </p:spTree>
    <p:extLst>
      <p:ext uri="{BB962C8B-B14F-4D97-AF65-F5344CB8AC3E}">
        <p14:creationId xmlns:p14="http://schemas.microsoft.com/office/powerpoint/2010/main" val="2920948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B35A49-AFB5-415A-98CE-4747840D5893}" type="datetimeFigureOut">
              <a:rPr lang="en-US" smtClean="0"/>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32FB37-D198-4AE0-9F38-3964408ACFC1}" type="slidenum">
              <a:rPr lang="en-US" smtClean="0"/>
              <a:t>‹#›</a:t>
            </a:fld>
            <a:endParaRPr lang="en-US" dirty="0"/>
          </a:p>
        </p:txBody>
      </p:sp>
    </p:spTree>
    <p:extLst>
      <p:ext uri="{BB962C8B-B14F-4D97-AF65-F5344CB8AC3E}">
        <p14:creationId xmlns:p14="http://schemas.microsoft.com/office/powerpoint/2010/main" val="290066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B35A49-AFB5-415A-98CE-4747840D5893}" type="datetimeFigureOut">
              <a:rPr lang="en-US" smtClean="0"/>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32FB37-D198-4AE0-9F38-3964408ACFC1}" type="slidenum">
              <a:rPr lang="en-US" smtClean="0"/>
              <a:t>‹#›</a:t>
            </a:fld>
            <a:endParaRPr lang="en-US" dirty="0"/>
          </a:p>
        </p:txBody>
      </p:sp>
    </p:spTree>
    <p:extLst>
      <p:ext uri="{BB962C8B-B14F-4D97-AF65-F5344CB8AC3E}">
        <p14:creationId xmlns:p14="http://schemas.microsoft.com/office/powerpoint/2010/main" val="2046914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B35A49-AFB5-415A-98CE-4747840D5893}" type="datetimeFigureOut">
              <a:rPr lang="en-US" smtClean="0"/>
              <a:t>5/17/2018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2FB37-D198-4AE0-9F38-3964408ACFC1}" type="slidenum">
              <a:rPr lang="en-US" smtClean="0"/>
              <a:t>‹#›</a:t>
            </a:fld>
            <a:endParaRPr lang="en-US" dirty="0"/>
          </a:p>
        </p:txBody>
      </p:sp>
    </p:spTree>
    <p:extLst>
      <p:ext uri="{BB962C8B-B14F-4D97-AF65-F5344CB8AC3E}">
        <p14:creationId xmlns:p14="http://schemas.microsoft.com/office/powerpoint/2010/main" val="3922034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laurenmanning/5659594528"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commons.wikimedia.org/w/index.php?curid=3352475"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http://art-rocks.blogspot.com/2011/03/five-ws-and-one-h-of-notebook-movie.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84568447@N00/2615607928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areertoolbox.com/careertips/5-whys"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hatis.techtarget.com/definition/fishbone-diagram" TargetMode="External"/><Relationship Id="rId4" Type="http://schemas.openxmlformats.org/officeDocument/2006/relationships/image" Target="../media/image15.gif"/></Relationships>
</file>

<file path=ppt/slides/_rels/slide15.xml.rels><?xml version="1.0" encoding="UTF-8" standalone="yes"?>
<Relationships xmlns="http://schemas.openxmlformats.org/package/2006/relationships"><Relationship Id="rId3" Type="http://schemas.openxmlformats.org/officeDocument/2006/relationships/hyperlink" Target="https://commons.wikimedia.org/w/index.php?curid=644429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hyperlink" Target="https://clearimpact.com/common-good-vermont-releases-advice-rba-implementatio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player.com/slide/4633686/"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support.office.com/en-us/article/create-a-pareto-chart-a1512496-6dba-4743-9ab1-df5012972856" TargetMode="Externa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commons.wikimedia.org/w/index.php?curid=3741799"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flickr.com/photos/stevies_snaps/1573124048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ixabay.com/en/target-dart-aim-objective-success-1414788/"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commons.wikimedia.org/w/index.php?curid=5062508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commons.wikimedia.org/w/index.php?curid=274726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commons.wikimedia.org/w/index.php?curid=5062508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47FD5-485F-4E8B-841A-755F5B3FE52E}"/>
              </a:ext>
            </a:extLst>
          </p:cNvPr>
          <p:cNvSpPr>
            <a:spLocks noGrp="1"/>
          </p:cNvSpPr>
          <p:nvPr>
            <p:ph type="ctrTitle"/>
          </p:nvPr>
        </p:nvSpPr>
        <p:spPr>
          <a:xfrm>
            <a:off x="685800" y="515487"/>
            <a:ext cx="7772400" cy="2991217"/>
          </a:xfrm>
        </p:spPr>
        <p:txBody>
          <a:bodyPr>
            <a:noAutofit/>
          </a:bodyPr>
          <a:lstStyle/>
          <a:p>
            <a:r>
              <a:rPr lang="en-US" sz="10000" dirty="0">
                <a:latin typeface="Arial Black" panose="020B0A04020102020204" pitchFamily="34" charset="0"/>
                <a:cs typeface="Arial" panose="020B0604020202020204" pitchFamily="34" charset="0"/>
              </a:rPr>
              <a:t>Actionable</a:t>
            </a:r>
            <a:br>
              <a:rPr lang="en-US" sz="10000" dirty="0">
                <a:latin typeface="Arial Black" panose="020B0A04020102020204" pitchFamily="34" charset="0"/>
                <a:cs typeface="Arial" panose="020B0604020202020204" pitchFamily="34" charset="0"/>
              </a:rPr>
            </a:br>
            <a:r>
              <a:rPr lang="en-US" sz="10000" dirty="0">
                <a:latin typeface="Arial Black" panose="020B0A04020102020204" pitchFamily="34" charset="0"/>
                <a:cs typeface="Arial" panose="020B0604020202020204" pitchFamily="34" charset="0"/>
              </a:rPr>
              <a:t>Data</a:t>
            </a:r>
          </a:p>
        </p:txBody>
      </p:sp>
      <p:sp>
        <p:nvSpPr>
          <p:cNvPr id="3" name="Subtitle 2">
            <a:extLst>
              <a:ext uri="{FF2B5EF4-FFF2-40B4-BE49-F238E27FC236}">
                <a16:creationId xmlns:a16="http://schemas.microsoft.com/office/drawing/2014/main" id="{5F26A4B0-CD22-4E79-9735-FBD243FCFDF1}"/>
              </a:ext>
            </a:extLst>
          </p:cNvPr>
          <p:cNvSpPr>
            <a:spLocks noGrp="1"/>
          </p:cNvSpPr>
          <p:nvPr>
            <p:ph type="subTitle" idx="1"/>
          </p:nvPr>
        </p:nvSpPr>
        <p:spPr>
          <a:xfrm>
            <a:off x="685800" y="4220760"/>
            <a:ext cx="7772400" cy="1617333"/>
          </a:xfrm>
        </p:spPr>
        <p:txBody>
          <a:bodyPr>
            <a:normAutofit fontScale="62500" lnSpcReduction="20000"/>
          </a:bodyPr>
          <a:lstStyle/>
          <a:p>
            <a:r>
              <a:rPr lang="en-US" sz="4200" b="1" dirty="0">
                <a:latin typeface="Arial" panose="020B0604020202020204" pitchFamily="34" charset="0"/>
                <a:cs typeface="Arial" panose="020B0604020202020204" pitchFamily="34" charset="0"/>
              </a:rPr>
              <a:t>Helen Linda, IT Business Analyst</a:t>
            </a:r>
          </a:p>
          <a:p>
            <a:r>
              <a:rPr lang="en-US" sz="4200" b="1" dirty="0">
                <a:latin typeface="Arial" panose="020B0604020202020204" pitchFamily="34" charset="0"/>
                <a:cs typeface="Arial" panose="020B0604020202020204" pitchFamily="34" charset="0"/>
              </a:rPr>
              <a:t>State of Vermont – Agency of Digital Services</a:t>
            </a:r>
          </a:p>
          <a:p>
            <a:r>
              <a:rPr lang="en-US" sz="4200" b="1" dirty="0">
                <a:latin typeface="Arial" panose="020B0604020202020204" pitchFamily="34" charset="0"/>
                <a:cs typeface="Arial" panose="020B0604020202020204" pitchFamily="34" charset="0"/>
              </a:rPr>
              <a:t>124</a:t>
            </a:r>
            <a:r>
              <a:rPr lang="en-US" sz="4200" b="1" baseline="30000" dirty="0">
                <a:latin typeface="Arial" panose="020B0604020202020204" pitchFamily="34" charset="0"/>
                <a:cs typeface="Arial" panose="020B0604020202020204" pitchFamily="34" charset="0"/>
              </a:rPr>
              <a:t>th</a:t>
            </a:r>
            <a:r>
              <a:rPr lang="en-US" sz="4200" b="1" dirty="0">
                <a:latin typeface="Arial" panose="020B0604020202020204" pitchFamily="34" charset="0"/>
                <a:cs typeface="Arial" panose="020B0604020202020204" pitchFamily="34" charset="0"/>
              </a:rPr>
              <a:t> Annual Vermont Library Conference</a:t>
            </a:r>
          </a:p>
          <a:p>
            <a:r>
              <a:rPr lang="en-US" sz="4200" b="1" dirty="0">
                <a:latin typeface="Arial" panose="020B0604020202020204" pitchFamily="34" charset="0"/>
                <a:cs typeface="Arial" panose="020B0604020202020204" pitchFamily="34" charset="0"/>
              </a:rPr>
              <a:t>May 18, 2018</a:t>
            </a:r>
          </a:p>
          <a:p>
            <a:endParaRPr lang="en-US" b="1" dirty="0">
              <a:latin typeface="Arial" panose="020B0604020202020204" pitchFamily="34" charset="0"/>
              <a:cs typeface="Arial" panose="020B0604020202020204" pitchFamily="34" charset="0"/>
            </a:endParaRPr>
          </a:p>
        </p:txBody>
      </p:sp>
      <p:sp>
        <p:nvSpPr>
          <p:cNvPr id="4" name="Shape 56">
            <a:extLst>
              <a:ext uri="{FF2B5EF4-FFF2-40B4-BE49-F238E27FC236}">
                <a16:creationId xmlns:a16="http://schemas.microsoft.com/office/drawing/2014/main" id="{858DE097-C375-4110-8DF2-3492A45A7A03}"/>
              </a:ext>
            </a:extLst>
          </p:cNvPr>
          <p:cNvSpPr txBox="1"/>
          <p:nvPr/>
        </p:nvSpPr>
        <p:spPr>
          <a:xfrm>
            <a:off x="0" y="6552149"/>
            <a:ext cx="6392612" cy="305700"/>
          </a:xfrm>
          <a:prstGeom prst="rect">
            <a:avLst/>
          </a:prstGeom>
          <a:noFill/>
          <a:ln>
            <a:noFill/>
          </a:ln>
        </p:spPr>
        <p:txBody>
          <a:bodyPr lIns="91425" tIns="91425" rIns="91425" bIns="91425" anchor="t" anchorCtr="0">
            <a:noAutofit/>
          </a:bodyPr>
          <a:lstStyle/>
          <a:p>
            <a:pPr>
              <a:lnSpc>
                <a:spcPct val="115000"/>
              </a:lnSpc>
              <a:spcAft>
                <a:spcPts val="1600"/>
              </a:spcAft>
              <a:buClr>
                <a:schemeClr val="dk1"/>
              </a:buClr>
              <a:buSzPct val="122222"/>
            </a:pPr>
            <a:r>
              <a:rPr lang="en-US" sz="900" dirty="0">
                <a:solidFill>
                  <a:schemeClr val="dk2"/>
                </a:solidFill>
              </a:rPr>
              <a:t>Adapted from CONNECTING LINES</a:t>
            </a:r>
            <a:r>
              <a:rPr lang="en" sz="900" dirty="0">
                <a:solidFill>
                  <a:schemeClr val="dk2"/>
                </a:solidFill>
              </a:rPr>
              <a:t> </a:t>
            </a:r>
            <a:r>
              <a:rPr lang="en-US" sz="900" dirty="0">
                <a:solidFill>
                  <a:schemeClr val="dk2"/>
                </a:solidFill>
              </a:rPr>
              <a:t>image </a:t>
            </a:r>
            <a:r>
              <a:rPr lang="en" sz="900" dirty="0">
                <a:solidFill>
                  <a:schemeClr val="dk2"/>
                </a:solidFill>
              </a:rPr>
              <a:t>by </a:t>
            </a:r>
            <a:r>
              <a:rPr lang="en-US" sz="900" dirty="0">
                <a:solidFill>
                  <a:schemeClr val="dk2"/>
                </a:solidFill>
              </a:rPr>
              <a:t>Lauren Manning</a:t>
            </a:r>
            <a:r>
              <a:rPr lang="en" sz="900" dirty="0">
                <a:solidFill>
                  <a:schemeClr val="dk2"/>
                </a:solidFill>
              </a:rPr>
              <a:t>, </a:t>
            </a:r>
            <a:r>
              <a:rPr lang="en-US" sz="900" dirty="0">
                <a:solidFill>
                  <a:schemeClr val="dk2"/>
                </a:solidFill>
              </a:rPr>
              <a:t>CC BY 2.0</a:t>
            </a:r>
            <a:r>
              <a:rPr lang="en" sz="900" dirty="0">
                <a:solidFill>
                  <a:schemeClr val="dk2"/>
                </a:solidFill>
              </a:rPr>
              <a:t>, </a:t>
            </a:r>
            <a:r>
              <a:rPr lang="en-US" sz="900" dirty="0">
                <a:solidFill>
                  <a:schemeClr val="dk2"/>
                </a:solidFill>
                <a:hlinkClick r:id="rId3"/>
              </a:rPr>
              <a:t>https://www.flickr.com/photos/laurenmanning/5659594528</a:t>
            </a:r>
            <a:r>
              <a:rPr lang="en-US" sz="900" dirty="0">
                <a:solidFill>
                  <a:schemeClr val="dk2"/>
                </a:solidFill>
              </a:rPr>
              <a:t> </a:t>
            </a:r>
            <a:endParaRPr lang="en" sz="900" u="sng" dirty="0">
              <a:solidFill>
                <a:schemeClr val="accent5"/>
              </a:solidFill>
              <a:hlinkClick r:id="rId4"/>
            </a:endParaRPr>
          </a:p>
          <a:p>
            <a:endParaRPr sz="900" dirty="0"/>
          </a:p>
        </p:txBody>
      </p:sp>
    </p:spTree>
    <p:extLst>
      <p:ext uri="{BB962C8B-B14F-4D97-AF65-F5344CB8AC3E}">
        <p14:creationId xmlns:p14="http://schemas.microsoft.com/office/powerpoint/2010/main" val="935672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614DC0-A0B2-46BC-8CBE-8D5892BD9E41}"/>
              </a:ext>
            </a:extLst>
          </p:cNvPr>
          <p:cNvSpPr>
            <a:spLocks noGrp="1"/>
          </p:cNvSpPr>
          <p:nvPr>
            <p:ph idx="1"/>
          </p:nvPr>
        </p:nvSpPr>
        <p:spPr>
          <a:xfrm>
            <a:off x="318499" y="2748845"/>
            <a:ext cx="5178175" cy="3489237"/>
          </a:xfrm>
        </p:spPr>
        <p:txBody>
          <a:bodyPr>
            <a:noAutofit/>
          </a:bodyPr>
          <a:lstStyle/>
          <a:p>
            <a:r>
              <a:rPr lang="en-US" sz="4000" b="1" dirty="0"/>
              <a:t>Keywords</a:t>
            </a:r>
            <a:r>
              <a:rPr lang="en-US" sz="4000" dirty="0"/>
              <a:t>: 5 W’s (+H), Consultative Interview, Reference Interview </a:t>
            </a:r>
          </a:p>
          <a:p>
            <a:r>
              <a:rPr lang="en-US" sz="4000" b="1" dirty="0"/>
              <a:t>Use: </a:t>
            </a:r>
            <a:r>
              <a:rPr lang="en-US" sz="4000" dirty="0"/>
              <a:t>Open Questions</a:t>
            </a:r>
          </a:p>
          <a:p>
            <a:r>
              <a:rPr lang="en-US" sz="4000" b="1" dirty="0"/>
              <a:t>Avoid</a:t>
            </a:r>
            <a:r>
              <a:rPr lang="en-US" sz="4000" dirty="0"/>
              <a:t>: Leading Questions</a:t>
            </a:r>
          </a:p>
        </p:txBody>
      </p:sp>
      <p:pic>
        <p:nvPicPr>
          <p:cNvPr id="5" name="Picture 4">
            <a:extLst>
              <a:ext uri="{FF2B5EF4-FFF2-40B4-BE49-F238E27FC236}">
                <a16:creationId xmlns:a16="http://schemas.microsoft.com/office/drawing/2014/main" id="{FD68F3DD-C5C5-44A1-AD7B-9A9B34616A0D}"/>
              </a:ext>
            </a:extLst>
          </p:cNvPr>
          <p:cNvPicPr>
            <a:picLocks noChangeAspect="1"/>
          </p:cNvPicPr>
          <p:nvPr/>
        </p:nvPicPr>
        <p:blipFill rotWithShape="1">
          <a:blip r:embed="rId3">
            <a:extLst>
              <a:ext uri="{28A0092B-C50C-407E-A947-70E740481C1C}">
                <a14:useLocalDpi xmlns:a14="http://schemas.microsoft.com/office/drawing/2010/main" val="0"/>
              </a:ext>
            </a:extLst>
          </a:blip>
          <a:srcRect r="31973" b="74834"/>
          <a:stretch/>
        </p:blipFill>
        <p:spPr>
          <a:xfrm rot="20272780">
            <a:off x="251310" y="568352"/>
            <a:ext cx="3905303" cy="2033575"/>
          </a:xfrm>
          <a:prstGeom prst="rect">
            <a:avLst/>
          </a:prstGeom>
        </p:spPr>
      </p:pic>
      <p:sp>
        <p:nvSpPr>
          <p:cNvPr id="10" name="Shape 56">
            <a:extLst>
              <a:ext uri="{FF2B5EF4-FFF2-40B4-BE49-F238E27FC236}">
                <a16:creationId xmlns:a16="http://schemas.microsoft.com/office/drawing/2014/main" id="{D7A82AC5-ADA9-4277-8033-8CC1C960C9D2}"/>
              </a:ext>
            </a:extLst>
          </p:cNvPr>
          <p:cNvSpPr txBox="1"/>
          <p:nvPr/>
        </p:nvSpPr>
        <p:spPr>
          <a:xfrm>
            <a:off x="-1" y="6502399"/>
            <a:ext cx="5965371" cy="365013"/>
          </a:xfrm>
          <a:prstGeom prst="rect">
            <a:avLst/>
          </a:prstGeom>
          <a:noFill/>
          <a:ln>
            <a:noFill/>
          </a:ln>
        </p:spPr>
        <p:txBody>
          <a:bodyPr lIns="91425" tIns="91425" rIns="91425" bIns="91425" anchor="t" anchorCtr="0">
            <a:noAutofit/>
          </a:bodyPr>
          <a:lstStyle/>
          <a:p>
            <a:pPr>
              <a:lnSpc>
                <a:spcPct val="115000"/>
              </a:lnSpc>
              <a:spcAft>
                <a:spcPts val="1600"/>
              </a:spcAft>
              <a:buClr>
                <a:schemeClr val="dk1"/>
              </a:buClr>
              <a:buSzPct val="122222"/>
            </a:pPr>
            <a:r>
              <a:rPr lang="en-US" sz="900" dirty="0"/>
              <a:t>Image from ArtRocks blog - </a:t>
            </a:r>
            <a:r>
              <a:rPr lang="en-US" sz="900" dirty="0">
                <a:hlinkClick r:id="rId4"/>
              </a:rPr>
              <a:t>http://art-rocks.blogspot.com/2011/03/five-ws-and-one-h-of-notebook-movie.html</a:t>
            </a:r>
            <a:r>
              <a:rPr lang="en-US" sz="900" dirty="0"/>
              <a:t> </a:t>
            </a:r>
            <a:endParaRPr sz="900" dirty="0"/>
          </a:p>
        </p:txBody>
      </p:sp>
      <p:pic>
        <p:nvPicPr>
          <p:cNvPr id="12" name="Picture 11">
            <a:extLst>
              <a:ext uri="{FF2B5EF4-FFF2-40B4-BE49-F238E27FC236}">
                <a16:creationId xmlns:a16="http://schemas.microsoft.com/office/drawing/2014/main" id="{9481E728-423E-4B26-805C-8B227BF835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6674" y="1473212"/>
            <a:ext cx="3248139" cy="4866469"/>
          </a:xfrm>
          <a:prstGeom prst="rect">
            <a:avLst/>
          </a:prstGeom>
        </p:spPr>
      </p:pic>
    </p:spTree>
    <p:extLst>
      <p:ext uri="{BB962C8B-B14F-4D97-AF65-F5344CB8AC3E}">
        <p14:creationId xmlns:p14="http://schemas.microsoft.com/office/powerpoint/2010/main" val="3483694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614DC0-A0B2-46BC-8CBE-8D5892BD9E41}"/>
              </a:ext>
            </a:extLst>
          </p:cNvPr>
          <p:cNvSpPr>
            <a:spLocks noGrp="1"/>
          </p:cNvSpPr>
          <p:nvPr>
            <p:ph idx="1"/>
          </p:nvPr>
        </p:nvSpPr>
        <p:spPr>
          <a:xfrm>
            <a:off x="605880" y="2547991"/>
            <a:ext cx="4623666" cy="3791689"/>
          </a:xfrm>
        </p:spPr>
        <p:txBody>
          <a:bodyPr>
            <a:noAutofit/>
          </a:bodyPr>
          <a:lstStyle/>
          <a:p>
            <a:r>
              <a:rPr lang="en-US" sz="4000" b="1" dirty="0"/>
              <a:t>Keywords</a:t>
            </a:r>
            <a:r>
              <a:rPr lang="en-US" sz="4000" dirty="0"/>
              <a:t>: Active Listening, Informational Listening</a:t>
            </a:r>
          </a:p>
          <a:p>
            <a:r>
              <a:rPr lang="en-US" sz="4000" b="1" dirty="0"/>
              <a:t>Use</a:t>
            </a:r>
            <a:r>
              <a:rPr lang="en-US" sz="4000" dirty="0"/>
              <a:t>: Repeating back</a:t>
            </a:r>
          </a:p>
          <a:p>
            <a:r>
              <a:rPr lang="en-US" sz="4000" b="1" dirty="0"/>
              <a:t>Avoid</a:t>
            </a:r>
            <a:r>
              <a:rPr lang="en-US" sz="4000" dirty="0"/>
              <a:t>: Judgement</a:t>
            </a:r>
          </a:p>
          <a:p>
            <a:endParaRPr lang="en-US" sz="4000" dirty="0"/>
          </a:p>
        </p:txBody>
      </p:sp>
      <p:sp>
        <p:nvSpPr>
          <p:cNvPr id="10" name="Shape 56">
            <a:extLst>
              <a:ext uri="{FF2B5EF4-FFF2-40B4-BE49-F238E27FC236}">
                <a16:creationId xmlns:a16="http://schemas.microsoft.com/office/drawing/2014/main" id="{D7A82AC5-ADA9-4277-8033-8CC1C960C9D2}"/>
              </a:ext>
            </a:extLst>
          </p:cNvPr>
          <p:cNvSpPr txBox="1"/>
          <p:nvPr/>
        </p:nvSpPr>
        <p:spPr>
          <a:xfrm>
            <a:off x="-1" y="6502399"/>
            <a:ext cx="5965371" cy="365013"/>
          </a:xfrm>
          <a:prstGeom prst="rect">
            <a:avLst/>
          </a:prstGeom>
          <a:noFill/>
          <a:ln>
            <a:noFill/>
          </a:ln>
        </p:spPr>
        <p:txBody>
          <a:bodyPr lIns="91425" tIns="91425" rIns="91425" bIns="91425" anchor="t" anchorCtr="0">
            <a:noAutofit/>
          </a:bodyPr>
          <a:lstStyle/>
          <a:p>
            <a:pPr>
              <a:lnSpc>
                <a:spcPct val="115000"/>
              </a:lnSpc>
              <a:spcAft>
                <a:spcPts val="1600"/>
              </a:spcAft>
              <a:buClr>
                <a:schemeClr val="dk1"/>
              </a:buClr>
              <a:buSzPct val="122222"/>
            </a:pPr>
            <a:r>
              <a:rPr lang="en-US" sz="900" dirty="0"/>
              <a:t>Image by Fred Seibert  - Own work, CC BY-NC-ND 2.0, </a:t>
            </a:r>
            <a:r>
              <a:rPr lang="en-US" sz="900" dirty="0">
                <a:hlinkClick r:id="rId3"/>
              </a:rPr>
              <a:t>https://www.flickr.com/photos/84568447@N00/26156079281</a:t>
            </a:r>
            <a:r>
              <a:rPr lang="en-US" sz="900" dirty="0"/>
              <a:t> </a:t>
            </a:r>
            <a:endParaRPr sz="900" dirty="0"/>
          </a:p>
        </p:txBody>
      </p:sp>
      <p:pic>
        <p:nvPicPr>
          <p:cNvPr id="4" name="Picture 3">
            <a:extLst>
              <a:ext uri="{FF2B5EF4-FFF2-40B4-BE49-F238E27FC236}">
                <a16:creationId xmlns:a16="http://schemas.microsoft.com/office/drawing/2014/main" id="{5A56AA61-F50C-4F11-BA03-A5FFC34C0B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2490" y="1746607"/>
            <a:ext cx="3633077" cy="4376791"/>
          </a:xfrm>
          <a:prstGeom prst="rect">
            <a:avLst/>
          </a:prstGeom>
        </p:spPr>
      </p:pic>
      <p:pic>
        <p:nvPicPr>
          <p:cNvPr id="7" name="Picture 6">
            <a:extLst>
              <a:ext uri="{FF2B5EF4-FFF2-40B4-BE49-F238E27FC236}">
                <a16:creationId xmlns:a16="http://schemas.microsoft.com/office/drawing/2014/main" id="{C7DCB22B-A237-47DD-BABF-B1C80FC4E5E8}"/>
              </a:ext>
            </a:extLst>
          </p:cNvPr>
          <p:cNvPicPr>
            <a:picLocks noChangeAspect="1"/>
          </p:cNvPicPr>
          <p:nvPr/>
        </p:nvPicPr>
        <p:blipFill rotWithShape="1">
          <a:blip r:embed="rId5">
            <a:extLst>
              <a:ext uri="{28A0092B-C50C-407E-A947-70E740481C1C}">
                <a14:useLocalDpi xmlns:a14="http://schemas.microsoft.com/office/drawing/2010/main" val="0"/>
              </a:ext>
            </a:extLst>
          </a:blip>
          <a:srcRect r="31973" b="74834"/>
          <a:stretch/>
        </p:blipFill>
        <p:spPr>
          <a:xfrm rot="20272780">
            <a:off x="251310" y="568352"/>
            <a:ext cx="3905303" cy="2033575"/>
          </a:xfrm>
          <a:prstGeom prst="rect">
            <a:avLst/>
          </a:prstGeom>
        </p:spPr>
      </p:pic>
    </p:spTree>
    <p:extLst>
      <p:ext uri="{BB962C8B-B14F-4D97-AF65-F5344CB8AC3E}">
        <p14:creationId xmlns:p14="http://schemas.microsoft.com/office/powerpoint/2010/main" val="3905361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B416AEA0-151D-4216-AC9F-2317BC7E622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51207" t="9374" b="33311"/>
          <a:stretch/>
        </p:blipFill>
        <p:spPr>
          <a:xfrm rot="16611933">
            <a:off x="969601" y="-919788"/>
            <a:ext cx="2694737" cy="4591030"/>
          </a:xfrm>
        </p:spPr>
      </p:pic>
      <p:pic>
        <p:nvPicPr>
          <p:cNvPr id="3" name="Picture 2">
            <a:extLst>
              <a:ext uri="{FF2B5EF4-FFF2-40B4-BE49-F238E27FC236}">
                <a16:creationId xmlns:a16="http://schemas.microsoft.com/office/drawing/2014/main" id="{39349F7C-3A94-4AA4-940D-6EEF0A814B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6243" y="1479482"/>
            <a:ext cx="4422007" cy="5059434"/>
          </a:xfrm>
          <a:prstGeom prst="rect">
            <a:avLst/>
          </a:prstGeom>
        </p:spPr>
      </p:pic>
      <p:sp>
        <p:nvSpPr>
          <p:cNvPr id="5" name="Content Placeholder 2">
            <a:extLst>
              <a:ext uri="{FF2B5EF4-FFF2-40B4-BE49-F238E27FC236}">
                <a16:creationId xmlns:a16="http://schemas.microsoft.com/office/drawing/2014/main" id="{1DE91199-9442-4BD4-9E60-B2A543E23122}"/>
              </a:ext>
            </a:extLst>
          </p:cNvPr>
          <p:cNvSpPr txBox="1">
            <a:spLocks/>
          </p:cNvSpPr>
          <p:nvPr/>
        </p:nvSpPr>
        <p:spPr>
          <a:xfrm>
            <a:off x="365750" y="3133006"/>
            <a:ext cx="5809020" cy="32242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a:t>Keywords</a:t>
            </a:r>
            <a:r>
              <a:rPr lang="en-US" sz="4000" dirty="0"/>
              <a:t>:                          5 Whys,                          Root Cause Analysis</a:t>
            </a:r>
          </a:p>
          <a:p>
            <a:r>
              <a:rPr lang="en-US" sz="4000" b="1" dirty="0"/>
              <a:t>Use</a:t>
            </a:r>
            <a:r>
              <a:rPr lang="en-US" sz="4000" dirty="0"/>
              <a:t>: Simple Problems</a:t>
            </a:r>
          </a:p>
          <a:p>
            <a:r>
              <a:rPr lang="en-US" sz="4000" b="1" dirty="0"/>
              <a:t>Avoid</a:t>
            </a:r>
            <a:r>
              <a:rPr lang="en-US" sz="4000" dirty="0"/>
              <a:t>: No known solution</a:t>
            </a:r>
          </a:p>
          <a:p>
            <a:endParaRPr lang="en-US" sz="4000" dirty="0"/>
          </a:p>
        </p:txBody>
      </p:sp>
      <p:sp>
        <p:nvSpPr>
          <p:cNvPr id="6" name="Shape 56">
            <a:extLst>
              <a:ext uri="{FF2B5EF4-FFF2-40B4-BE49-F238E27FC236}">
                <a16:creationId xmlns:a16="http://schemas.microsoft.com/office/drawing/2014/main" id="{3658910D-0AFB-4D8F-962C-48FB34ED0742}"/>
              </a:ext>
            </a:extLst>
          </p:cNvPr>
          <p:cNvSpPr txBox="1"/>
          <p:nvPr/>
        </p:nvSpPr>
        <p:spPr>
          <a:xfrm>
            <a:off x="-1" y="6502399"/>
            <a:ext cx="5965371" cy="365013"/>
          </a:xfrm>
          <a:prstGeom prst="rect">
            <a:avLst/>
          </a:prstGeom>
          <a:noFill/>
          <a:ln>
            <a:noFill/>
          </a:ln>
        </p:spPr>
        <p:txBody>
          <a:bodyPr lIns="91425" tIns="91425" rIns="91425" bIns="91425" anchor="t" anchorCtr="0">
            <a:noAutofit/>
          </a:bodyPr>
          <a:lstStyle/>
          <a:p>
            <a:pPr>
              <a:lnSpc>
                <a:spcPct val="115000"/>
              </a:lnSpc>
              <a:spcAft>
                <a:spcPts val="1600"/>
              </a:spcAft>
              <a:buClr>
                <a:schemeClr val="dk1"/>
              </a:buClr>
              <a:buSzPct val="122222"/>
            </a:pPr>
            <a:r>
              <a:rPr lang="en-US" sz="900" dirty="0"/>
              <a:t>Image from CareerToolbox website - </a:t>
            </a:r>
            <a:r>
              <a:rPr lang="en-US" sz="900" dirty="0">
                <a:hlinkClick r:id="rId5"/>
              </a:rPr>
              <a:t>https://careertoolbox.com/careertips/5-whys</a:t>
            </a:r>
            <a:r>
              <a:rPr lang="en-US" sz="900" dirty="0"/>
              <a:t> </a:t>
            </a:r>
            <a:endParaRPr sz="900" dirty="0"/>
          </a:p>
        </p:txBody>
      </p:sp>
    </p:spTree>
    <p:extLst>
      <p:ext uri="{BB962C8B-B14F-4D97-AF65-F5344CB8AC3E}">
        <p14:creationId xmlns:p14="http://schemas.microsoft.com/office/powerpoint/2010/main" val="2957082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9E63643-C624-42BC-BC1B-C8C4CF3EE9A5}"/>
              </a:ext>
            </a:extLst>
          </p:cNvPr>
          <p:cNvSpPr>
            <a:spLocks noGrp="1"/>
          </p:cNvSpPr>
          <p:nvPr>
            <p:ph type="title"/>
          </p:nvPr>
        </p:nvSpPr>
        <p:spPr>
          <a:xfrm>
            <a:off x="628650" y="0"/>
            <a:ext cx="7886700" cy="1325563"/>
          </a:xfrm>
        </p:spPr>
        <p:txBody>
          <a:bodyPr>
            <a:noAutofit/>
          </a:bodyPr>
          <a:lstStyle/>
          <a:p>
            <a:r>
              <a:rPr lang="en-US" sz="6000" b="1" dirty="0">
                <a:latin typeface="Arial" panose="020B0604020202020204" pitchFamily="34" charset="0"/>
                <a:cs typeface="Arial" panose="020B0604020202020204" pitchFamily="34" charset="0"/>
              </a:rPr>
              <a:t>5 Whys</a:t>
            </a:r>
          </a:p>
        </p:txBody>
      </p:sp>
      <p:sp>
        <p:nvSpPr>
          <p:cNvPr id="5" name="TextBox 4">
            <a:extLst>
              <a:ext uri="{FF2B5EF4-FFF2-40B4-BE49-F238E27FC236}">
                <a16:creationId xmlns:a16="http://schemas.microsoft.com/office/drawing/2014/main" id="{AA7304C6-B364-4994-89BF-1AF3AC4C6EEC}"/>
              </a:ext>
            </a:extLst>
          </p:cNvPr>
          <p:cNvSpPr txBox="1"/>
          <p:nvPr/>
        </p:nvSpPr>
        <p:spPr>
          <a:xfrm>
            <a:off x="628649" y="1325563"/>
            <a:ext cx="7886699" cy="553998"/>
          </a:xfrm>
          <a:prstGeom prst="rect">
            <a:avLst/>
          </a:prstGeom>
          <a:noFill/>
          <a:ln w="38100">
            <a:solidFill>
              <a:schemeClr val="accent1"/>
            </a:solidFill>
          </a:ln>
        </p:spPr>
        <p:txBody>
          <a:bodyPr wrap="square" rtlCol="0">
            <a:spAutoFit/>
          </a:bodyPr>
          <a:lstStyle/>
          <a:p>
            <a:r>
              <a:rPr lang="en-US" sz="3000" b="1" dirty="0"/>
              <a:t>Define the Problem: </a:t>
            </a:r>
            <a:r>
              <a:rPr lang="en-US" sz="3000" dirty="0"/>
              <a:t>Must be answerable</a:t>
            </a:r>
          </a:p>
        </p:txBody>
      </p:sp>
      <p:sp>
        <p:nvSpPr>
          <p:cNvPr id="6" name="TextBox 5">
            <a:extLst>
              <a:ext uri="{FF2B5EF4-FFF2-40B4-BE49-F238E27FC236}">
                <a16:creationId xmlns:a16="http://schemas.microsoft.com/office/drawing/2014/main" id="{8497958C-425D-4E0A-A75C-0F9A0F261A35}"/>
              </a:ext>
            </a:extLst>
          </p:cNvPr>
          <p:cNvSpPr txBox="1"/>
          <p:nvPr/>
        </p:nvSpPr>
        <p:spPr>
          <a:xfrm>
            <a:off x="1010724" y="2103424"/>
            <a:ext cx="7504624" cy="553998"/>
          </a:xfrm>
          <a:prstGeom prst="rect">
            <a:avLst/>
          </a:prstGeom>
          <a:noFill/>
          <a:ln w="38100">
            <a:solidFill>
              <a:schemeClr val="accent1"/>
            </a:solidFill>
          </a:ln>
        </p:spPr>
        <p:txBody>
          <a:bodyPr wrap="square" rtlCol="0">
            <a:spAutoFit/>
          </a:bodyPr>
          <a:lstStyle/>
          <a:p>
            <a:r>
              <a:rPr lang="en-US" sz="3000" b="1" dirty="0"/>
              <a:t>Type of Whys: </a:t>
            </a:r>
            <a:r>
              <a:rPr lang="en-US" sz="3000" dirty="0"/>
              <a:t>Logical/sensible questions</a:t>
            </a:r>
          </a:p>
        </p:txBody>
      </p:sp>
      <p:sp>
        <p:nvSpPr>
          <p:cNvPr id="7" name="TextBox 6">
            <a:extLst>
              <a:ext uri="{FF2B5EF4-FFF2-40B4-BE49-F238E27FC236}">
                <a16:creationId xmlns:a16="http://schemas.microsoft.com/office/drawing/2014/main" id="{AA7C34F2-1FD5-4E36-A7C5-25469E237159}"/>
              </a:ext>
            </a:extLst>
          </p:cNvPr>
          <p:cNvSpPr txBox="1"/>
          <p:nvPr/>
        </p:nvSpPr>
        <p:spPr>
          <a:xfrm>
            <a:off x="1438382" y="2881285"/>
            <a:ext cx="7076966" cy="553998"/>
          </a:xfrm>
          <a:prstGeom prst="rect">
            <a:avLst/>
          </a:prstGeom>
          <a:noFill/>
          <a:ln w="38100">
            <a:solidFill>
              <a:schemeClr val="accent1"/>
            </a:solidFill>
          </a:ln>
        </p:spPr>
        <p:txBody>
          <a:bodyPr wrap="square" rtlCol="0">
            <a:spAutoFit/>
          </a:bodyPr>
          <a:lstStyle/>
          <a:p>
            <a:r>
              <a:rPr lang="en-US" sz="3000" b="1" dirty="0"/>
              <a:t>How many: </a:t>
            </a:r>
            <a:r>
              <a:rPr lang="en-US" sz="3000" dirty="0"/>
              <a:t>Can be more/less than 5</a:t>
            </a:r>
          </a:p>
        </p:txBody>
      </p:sp>
      <p:sp>
        <p:nvSpPr>
          <p:cNvPr id="8" name="TextBox 7">
            <a:extLst>
              <a:ext uri="{FF2B5EF4-FFF2-40B4-BE49-F238E27FC236}">
                <a16:creationId xmlns:a16="http://schemas.microsoft.com/office/drawing/2014/main" id="{55C8BBEA-B840-4ABF-9A56-017E39BC493C}"/>
              </a:ext>
            </a:extLst>
          </p:cNvPr>
          <p:cNvSpPr txBox="1"/>
          <p:nvPr/>
        </p:nvSpPr>
        <p:spPr>
          <a:xfrm>
            <a:off x="1859622" y="3659146"/>
            <a:ext cx="6655726" cy="553998"/>
          </a:xfrm>
          <a:prstGeom prst="rect">
            <a:avLst/>
          </a:prstGeom>
          <a:noFill/>
          <a:ln w="38100">
            <a:solidFill>
              <a:schemeClr val="accent1"/>
            </a:solidFill>
          </a:ln>
        </p:spPr>
        <p:txBody>
          <a:bodyPr wrap="square" rtlCol="0">
            <a:spAutoFit/>
          </a:bodyPr>
          <a:lstStyle/>
          <a:p>
            <a:r>
              <a:rPr lang="en-US" sz="3000" b="1" dirty="0"/>
              <a:t>Branching: </a:t>
            </a:r>
            <a:r>
              <a:rPr lang="en-US" sz="3000" dirty="0"/>
              <a:t>Maybe fishbone instead</a:t>
            </a:r>
          </a:p>
        </p:txBody>
      </p:sp>
      <p:sp>
        <p:nvSpPr>
          <p:cNvPr id="9" name="TextBox 8">
            <a:extLst>
              <a:ext uri="{FF2B5EF4-FFF2-40B4-BE49-F238E27FC236}">
                <a16:creationId xmlns:a16="http://schemas.microsoft.com/office/drawing/2014/main" id="{536BD46D-890A-4E4B-A4BD-BD7517DB178A}"/>
              </a:ext>
            </a:extLst>
          </p:cNvPr>
          <p:cNvSpPr txBox="1"/>
          <p:nvPr/>
        </p:nvSpPr>
        <p:spPr>
          <a:xfrm>
            <a:off x="2301411" y="4437007"/>
            <a:ext cx="6213937" cy="553998"/>
          </a:xfrm>
          <a:prstGeom prst="rect">
            <a:avLst/>
          </a:prstGeom>
          <a:noFill/>
          <a:ln w="38100">
            <a:solidFill>
              <a:schemeClr val="accent1"/>
            </a:solidFill>
          </a:ln>
        </p:spPr>
        <p:txBody>
          <a:bodyPr wrap="square" rtlCol="0">
            <a:spAutoFit/>
          </a:bodyPr>
          <a:lstStyle/>
          <a:p>
            <a:r>
              <a:rPr lang="en-US" sz="3000" b="1" dirty="0"/>
              <a:t>Test Logic: </a:t>
            </a:r>
            <a:r>
              <a:rPr lang="en-US" sz="3000" dirty="0"/>
              <a:t>Why down, because back</a:t>
            </a:r>
          </a:p>
        </p:txBody>
      </p:sp>
      <p:sp>
        <p:nvSpPr>
          <p:cNvPr id="10" name="TextBox 9">
            <a:extLst>
              <a:ext uri="{FF2B5EF4-FFF2-40B4-BE49-F238E27FC236}">
                <a16:creationId xmlns:a16="http://schemas.microsoft.com/office/drawing/2014/main" id="{CB6AD271-0A52-4E9E-A718-C20BD449049D}"/>
              </a:ext>
            </a:extLst>
          </p:cNvPr>
          <p:cNvSpPr txBox="1"/>
          <p:nvPr/>
        </p:nvSpPr>
        <p:spPr>
          <a:xfrm>
            <a:off x="628649" y="5992729"/>
            <a:ext cx="7886699" cy="553998"/>
          </a:xfrm>
          <a:prstGeom prst="rect">
            <a:avLst/>
          </a:prstGeom>
          <a:noFill/>
          <a:ln w="38100">
            <a:solidFill>
              <a:schemeClr val="accent1"/>
            </a:solidFill>
          </a:ln>
        </p:spPr>
        <p:txBody>
          <a:bodyPr wrap="square" rtlCol="0">
            <a:spAutoFit/>
          </a:bodyPr>
          <a:lstStyle/>
          <a:p>
            <a:r>
              <a:rPr lang="en-US" sz="3000" b="1" dirty="0"/>
              <a:t>Conclusion: </a:t>
            </a:r>
            <a:r>
              <a:rPr lang="en-US" sz="3000" dirty="0"/>
              <a:t>Treating diseases not symptoms</a:t>
            </a:r>
          </a:p>
        </p:txBody>
      </p:sp>
      <p:sp>
        <p:nvSpPr>
          <p:cNvPr id="11" name="TextBox 10">
            <a:extLst>
              <a:ext uri="{FF2B5EF4-FFF2-40B4-BE49-F238E27FC236}">
                <a16:creationId xmlns:a16="http://schemas.microsoft.com/office/drawing/2014/main" id="{E41A315A-5615-45BE-B749-7815AB92681A}"/>
              </a:ext>
            </a:extLst>
          </p:cNvPr>
          <p:cNvSpPr txBox="1"/>
          <p:nvPr/>
        </p:nvSpPr>
        <p:spPr>
          <a:xfrm>
            <a:off x="2825393" y="5214868"/>
            <a:ext cx="5689955" cy="553998"/>
          </a:xfrm>
          <a:prstGeom prst="rect">
            <a:avLst/>
          </a:prstGeom>
          <a:noFill/>
          <a:ln w="38100">
            <a:solidFill>
              <a:schemeClr val="accent1"/>
            </a:solidFill>
          </a:ln>
        </p:spPr>
        <p:txBody>
          <a:bodyPr wrap="square" rtlCol="0">
            <a:spAutoFit/>
          </a:bodyPr>
          <a:lstStyle/>
          <a:p>
            <a:r>
              <a:rPr lang="en-US" sz="3000" b="1" dirty="0"/>
              <a:t>Span of Control: </a:t>
            </a:r>
            <a:r>
              <a:rPr lang="en-US" sz="3000" dirty="0"/>
              <a:t>What’s in yours?</a:t>
            </a:r>
          </a:p>
        </p:txBody>
      </p:sp>
    </p:spTree>
    <p:extLst>
      <p:ext uri="{BB962C8B-B14F-4D97-AF65-F5344CB8AC3E}">
        <p14:creationId xmlns:p14="http://schemas.microsoft.com/office/powerpoint/2010/main" val="2985413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8">
            <a:extLst>
              <a:ext uri="{FF2B5EF4-FFF2-40B4-BE49-F238E27FC236}">
                <a16:creationId xmlns:a16="http://schemas.microsoft.com/office/drawing/2014/main" id="{79D5A759-56E7-471F-A00D-F5EB9776F239}"/>
              </a:ext>
            </a:extLst>
          </p:cNvPr>
          <p:cNvPicPr>
            <a:picLocks noChangeAspect="1"/>
          </p:cNvPicPr>
          <p:nvPr/>
        </p:nvPicPr>
        <p:blipFill rotWithShape="1">
          <a:blip r:embed="rId3">
            <a:extLst>
              <a:ext uri="{28A0092B-C50C-407E-A947-70E740481C1C}">
                <a14:useLocalDpi xmlns:a14="http://schemas.microsoft.com/office/drawing/2010/main" val="0"/>
              </a:ext>
            </a:extLst>
          </a:blip>
          <a:srcRect l="51207" t="9374" b="33311"/>
          <a:stretch/>
        </p:blipFill>
        <p:spPr>
          <a:xfrm rot="16611933">
            <a:off x="969601" y="-950610"/>
            <a:ext cx="2694737" cy="4591030"/>
          </a:xfrm>
          <a:prstGeom prst="rect">
            <a:avLst/>
          </a:prstGeom>
        </p:spPr>
      </p:pic>
      <p:sp>
        <p:nvSpPr>
          <p:cNvPr id="7" name="Content Placeholder 2">
            <a:extLst>
              <a:ext uri="{FF2B5EF4-FFF2-40B4-BE49-F238E27FC236}">
                <a16:creationId xmlns:a16="http://schemas.microsoft.com/office/drawing/2014/main" id="{39F68A81-84A0-44EA-958D-FFF3CFC84662}"/>
              </a:ext>
            </a:extLst>
          </p:cNvPr>
          <p:cNvSpPr txBox="1">
            <a:spLocks/>
          </p:cNvSpPr>
          <p:nvPr/>
        </p:nvSpPr>
        <p:spPr>
          <a:xfrm>
            <a:off x="365750" y="2404153"/>
            <a:ext cx="4418182" cy="42420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a:t>Keywords</a:t>
            </a:r>
            <a:r>
              <a:rPr lang="en-US" sz="4000" dirty="0"/>
              <a:t>: Fishbone Analysis/ Ishikawa, Concept Mapping</a:t>
            </a:r>
          </a:p>
          <a:p>
            <a:r>
              <a:rPr lang="en-US" sz="4000" b="1" dirty="0"/>
              <a:t>Use</a:t>
            </a:r>
            <a:r>
              <a:rPr lang="en-US" sz="4000" dirty="0"/>
              <a:t>: Multi-stream problems</a:t>
            </a:r>
          </a:p>
          <a:p>
            <a:r>
              <a:rPr lang="en-US" sz="4000" b="1" dirty="0"/>
              <a:t>Avoid</a:t>
            </a:r>
            <a:r>
              <a:rPr lang="en-US" sz="4000" dirty="0"/>
              <a:t>: Too deep</a:t>
            </a:r>
          </a:p>
          <a:p>
            <a:endParaRPr lang="en-US" sz="4000" dirty="0"/>
          </a:p>
        </p:txBody>
      </p:sp>
      <p:pic>
        <p:nvPicPr>
          <p:cNvPr id="8" name="Picture 7">
            <a:extLst>
              <a:ext uri="{FF2B5EF4-FFF2-40B4-BE49-F238E27FC236}">
                <a16:creationId xmlns:a16="http://schemas.microsoft.com/office/drawing/2014/main" id="{D02A5E6E-594F-439F-8409-4DCA0F747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7088" y="2076093"/>
            <a:ext cx="4021161" cy="4114800"/>
          </a:xfrm>
          <a:prstGeom prst="rect">
            <a:avLst/>
          </a:prstGeom>
          <a:ln>
            <a:solidFill>
              <a:schemeClr val="tx1">
                <a:lumMod val="50000"/>
                <a:lumOff val="50000"/>
              </a:schemeClr>
            </a:solidFill>
          </a:ln>
        </p:spPr>
      </p:pic>
      <p:sp>
        <p:nvSpPr>
          <p:cNvPr id="10" name="Shape 56">
            <a:extLst>
              <a:ext uri="{FF2B5EF4-FFF2-40B4-BE49-F238E27FC236}">
                <a16:creationId xmlns:a16="http://schemas.microsoft.com/office/drawing/2014/main" id="{FFCC0DCF-A129-41C0-BED1-77B5D4F6B39A}"/>
              </a:ext>
            </a:extLst>
          </p:cNvPr>
          <p:cNvSpPr txBox="1"/>
          <p:nvPr/>
        </p:nvSpPr>
        <p:spPr>
          <a:xfrm>
            <a:off x="-1" y="6502399"/>
            <a:ext cx="5965371" cy="365013"/>
          </a:xfrm>
          <a:prstGeom prst="rect">
            <a:avLst/>
          </a:prstGeom>
          <a:noFill/>
          <a:ln>
            <a:noFill/>
          </a:ln>
        </p:spPr>
        <p:txBody>
          <a:bodyPr lIns="91425" tIns="91425" rIns="91425" bIns="91425" anchor="t" anchorCtr="0">
            <a:noAutofit/>
          </a:bodyPr>
          <a:lstStyle/>
          <a:p>
            <a:pPr>
              <a:lnSpc>
                <a:spcPct val="115000"/>
              </a:lnSpc>
              <a:spcAft>
                <a:spcPts val="1600"/>
              </a:spcAft>
              <a:buClr>
                <a:schemeClr val="dk1"/>
              </a:buClr>
              <a:buSzPct val="122222"/>
            </a:pPr>
            <a:r>
              <a:rPr lang="en-US" sz="900" dirty="0"/>
              <a:t>Image from WhatIs.com website - </a:t>
            </a:r>
            <a:r>
              <a:rPr lang="en-US" sz="900" dirty="0">
                <a:hlinkClick r:id="rId5"/>
              </a:rPr>
              <a:t>https://whatis.techtarget.com/definition/fishbone-diagram</a:t>
            </a:r>
            <a:r>
              <a:rPr lang="en-US" sz="900" dirty="0"/>
              <a:t>   </a:t>
            </a:r>
            <a:endParaRPr sz="900" dirty="0"/>
          </a:p>
        </p:txBody>
      </p:sp>
    </p:spTree>
    <p:extLst>
      <p:ext uri="{BB962C8B-B14F-4D97-AF65-F5344CB8AC3E}">
        <p14:creationId xmlns:p14="http://schemas.microsoft.com/office/powerpoint/2010/main" val="2427481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9E63643-C624-42BC-BC1B-C8C4CF3EE9A5}"/>
              </a:ext>
            </a:extLst>
          </p:cNvPr>
          <p:cNvSpPr>
            <a:spLocks noGrp="1"/>
          </p:cNvSpPr>
          <p:nvPr>
            <p:ph type="title"/>
          </p:nvPr>
        </p:nvSpPr>
        <p:spPr>
          <a:xfrm>
            <a:off x="0" y="0"/>
            <a:ext cx="9144000" cy="1325563"/>
          </a:xfrm>
        </p:spPr>
        <p:txBody>
          <a:bodyPr>
            <a:noAutofit/>
          </a:bodyPr>
          <a:lstStyle/>
          <a:p>
            <a:pPr algn="ctr"/>
            <a:r>
              <a:rPr lang="en-US" sz="6000" b="1" dirty="0">
                <a:latin typeface="Arial" panose="020B0604020202020204" pitchFamily="34" charset="0"/>
                <a:cs typeface="Arial" panose="020B0604020202020204" pitchFamily="34" charset="0"/>
              </a:rPr>
              <a:t>Fishbone/Concept Map</a:t>
            </a:r>
          </a:p>
        </p:txBody>
      </p:sp>
      <p:sp>
        <p:nvSpPr>
          <p:cNvPr id="5" name="Shape 56">
            <a:extLst>
              <a:ext uri="{FF2B5EF4-FFF2-40B4-BE49-F238E27FC236}">
                <a16:creationId xmlns:a16="http://schemas.microsoft.com/office/drawing/2014/main" id="{E8949EBE-983B-4ACC-8288-4FDFFD38BBDA}"/>
              </a:ext>
            </a:extLst>
          </p:cNvPr>
          <p:cNvSpPr txBox="1"/>
          <p:nvPr/>
        </p:nvSpPr>
        <p:spPr>
          <a:xfrm>
            <a:off x="-1" y="6502399"/>
            <a:ext cx="8804954" cy="365013"/>
          </a:xfrm>
          <a:prstGeom prst="rect">
            <a:avLst/>
          </a:prstGeom>
          <a:noFill/>
          <a:ln>
            <a:noFill/>
          </a:ln>
        </p:spPr>
        <p:txBody>
          <a:bodyPr lIns="91425" tIns="91425" rIns="91425" bIns="91425" anchor="t" anchorCtr="0">
            <a:noAutofit/>
          </a:bodyPr>
          <a:lstStyle/>
          <a:p>
            <a:r>
              <a:rPr lang="en-US" sz="900" dirty="0"/>
              <a:t>By FabianLange at de.wikipedia - Translated from en:File:Ursache_Wirkung_Diagramm_allgemein.svg, GFDL, </a:t>
            </a:r>
            <a:r>
              <a:rPr lang="en-US" sz="900" dirty="0">
                <a:hlinkClick r:id="rId3"/>
              </a:rPr>
              <a:t>https://commons.wikimedia.org/w/index.php?curid=6444290</a:t>
            </a:r>
            <a:r>
              <a:rPr lang="en-US" sz="900" dirty="0"/>
              <a:t> </a:t>
            </a:r>
          </a:p>
        </p:txBody>
      </p:sp>
      <p:pic>
        <p:nvPicPr>
          <p:cNvPr id="2" name="Picture 1">
            <a:extLst>
              <a:ext uri="{FF2B5EF4-FFF2-40B4-BE49-F238E27FC236}">
                <a16:creationId xmlns:a16="http://schemas.microsoft.com/office/drawing/2014/main" id="{97D37A6F-2C43-471D-A139-6B49EC6CAAF8}"/>
              </a:ext>
            </a:extLst>
          </p:cNvPr>
          <p:cNvPicPr>
            <a:picLocks noChangeAspect="1"/>
          </p:cNvPicPr>
          <p:nvPr/>
        </p:nvPicPr>
        <p:blipFill>
          <a:blip r:embed="rId4"/>
          <a:stretch>
            <a:fillRect/>
          </a:stretch>
        </p:blipFill>
        <p:spPr>
          <a:xfrm>
            <a:off x="323385" y="1179665"/>
            <a:ext cx="8481567" cy="5228365"/>
          </a:xfrm>
          <a:prstGeom prst="rect">
            <a:avLst/>
          </a:prstGeom>
        </p:spPr>
      </p:pic>
    </p:spTree>
    <p:extLst>
      <p:ext uri="{BB962C8B-B14F-4D97-AF65-F5344CB8AC3E}">
        <p14:creationId xmlns:p14="http://schemas.microsoft.com/office/powerpoint/2010/main" val="2006670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5E356B-5FC8-49EE-B939-6C0E706A75FA}"/>
              </a:ext>
            </a:extLst>
          </p:cNvPr>
          <p:cNvPicPr>
            <a:picLocks noChangeAspect="1"/>
          </p:cNvPicPr>
          <p:nvPr/>
        </p:nvPicPr>
        <p:blipFill rotWithShape="1">
          <a:blip r:embed="rId3">
            <a:extLst>
              <a:ext uri="{28A0092B-C50C-407E-A947-70E740481C1C}">
                <a14:useLocalDpi xmlns:a14="http://schemas.microsoft.com/office/drawing/2010/main" val="0"/>
              </a:ext>
            </a:extLst>
          </a:blip>
          <a:srcRect l="20447" t="51687" r="8250"/>
          <a:stretch/>
        </p:blipFill>
        <p:spPr>
          <a:xfrm rot="12688376">
            <a:off x="498383" y="-568925"/>
            <a:ext cx="3805904" cy="3674450"/>
          </a:xfrm>
          <a:prstGeom prst="rect">
            <a:avLst/>
          </a:prstGeom>
        </p:spPr>
      </p:pic>
      <p:sp>
        <p:nvSpPr>
          <p:cNvPr id="6" name="Shape 56">
            <a:extLst>
              <a:ext uri="{FF2B5EF4-FFF2-40B4-BE49-F238E27FC236}">
                <a16:creationId xmlns:a16="http://schemas.microsoft.com/office/drawing/2014/main" id="{EBDC6DAA-5B51-42DF-A297-EDCA4F61F607}"/>
              </a:ext>
            </a:extLst>
          </p:cNvPr>
          <p:cNvSpPr txBox="1"/>
          <p:nvPr/>
        </p:nvSpPr>
        <p:spPr>
          <a:xfrm>
            <a:off x="-1" y="6502399"/>
            <a:ext cx="7886700" cy="365013"/>
          </a:xfrm>
          <a:prstGeom prst="rect">
            <a:avLst/>
          </a:prstGeom>
          <a:noFill/>
          <a:ln>
            <a:noFill/>
          </a:ln>
        </p:spPr>
        <p:txBody>
          <a:bodyPr lIns="91425" tIns="91425" rIns="91425" bIns="91425" anchor="t" anchorCtr="0">
            <a:noAutofit/>
          </a:bodyPr>
          <a:lstStyle/>
          <a:p>
            <a:pPr>
              <a:lnSpc>
                <a:spcPct val="115000"/>
              </a:lnSpc>
              <a:spcAft>
                <a:spcPts val="1600"/>
              </a:spcAft>
              <a:buClr>
                <a:schemeClr val="dk1"/>
              </a:buClr>
              <a:buSzPct val="122222"/>
            </a:pPr>
            <a:r>
              <a:rPr lang="en-US" sz="900" dirty="0"/>
              <a:t>Image from Clear Impact website - </a:t>
            </a:r>
            <a:r>
              <a:rPr lang="en-US" sz="900" dirty="0">
                <a:hlinkClick r:id="rId4"/>
              </a:rPr>
              <a:t>https://clearimpact.com/common-good-vermont-releases-advice-rba-implementation/</a:t>
            </a:r>
            <a:r>
              <a:rPr lang="en-US" sz="900" dirty="0"/>
              <a:t>  </a:t>
            </a:r>
            <a:endParaRPr sz="900" dirty="0"/>
          </a:p>
        </p:txBody>
      </p:sp>
      <p:sp>
        <p:nvSpPr>
          <p:cNvPr id="9" name="Content Placeholder 2">
            <a:extLst>
              <a:ext uri="{FF2B5EF4-FFF2-40B4-BE49-F238E27FC236}">
                <a16:creationId xmlns:a16="http://schemas.microsoft.com/office/drawing/2014/main" id="{FA393D53-0C93-48F6-8E24-437E52EAE563}"/>
              </a:ext>
            </a:extLst>
          </p:cNvPr>
          <p:cNvSpPr txBox="1">
            <a:spLocks/>
          </p:cNvSpPr>
          <p:nvPr/>
        </p:nvSpPr>
        <p:spPr>
          <a:xfrm>
            <a:off x="252736" y="2157574"/>
            <a:ext cx="8377556" cy="43037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a:t>Keywords</a:t>
            </a:r>
            <a:r>
              <a:rPr lang="en-US" sz="4000" dirty="0"/>
              <a:t>: Results-Based Accountability, Performance Measures</a:t>
            </a:r>
          </a:p>
          <a:p>
            <a:r>
              <a:rPr lang="en-US" sz="4000" b="1" dirty="0"/>
              <a:t>Use</a:t>
            </a:r>
            <a:r>
              <a:rPr lang="en-US" sz="4000" dirty="0"/>
              <a:t>: Creativity                                     and community</a:t>
            </a:r>
          </a:p>
          <a:p>
            <a:r>
              <a:rPr lang="en-US" sz="4000" b="1" dirty="0"/>
              <a:t>Avoid</a:t>
            </a:r>
            <a:r>
              <a:rPr lang="en-US" sz="4000" dirty="0"/>
              <a:t>: Forcing                               existing data fit</a:t>
            </a:r>
          </a:p>
        </p:txBody>
      </p:sp>
      <p:pic>
        <p:nvPicPr>
          <p:cNvPr id="13" name="Picture 12">
            <a:extLst>
              <a:ext uri="{FF2B5EF4-FFF2-40B4-BE49-F238E27FC236}">
                <a16:creationId xmlns:a16="http://schemas.microsoft.com/office/drawing/2014/main" id="{F66A498D-9A95-452B-8CA9-3D1D92195F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6099" y="3214669"/>
            <a:ext cx="4791988" cy="3287730"/>
          </a:xfrm>
          <a:prstGeom prst="rect">
            <a:avLst/>
          </a:prstGeom>
          <a:ln>
            <a:solidFill>
              <a:schemeClr val="tx1">
                <a:lumMod val="50000"/>
                <a:lumOff val="50000"/>
              </a:schemeClr>
            </a:solidFill>
          </a:ln>
        </p:spPr>
      </p:pic>
    </p:spTree>
    <p:extLst>
      <p:ext uri="{BB962C8B-B14F-4D97-AF65-F5344CB8AC3E}">
        <p14:creationId xmlns:p14="http://schemas.microsoft.com/office/powerpoint/2010/main" val="2451098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013818-EC67-405A-BEBD-B45D84638C2B}"/>
              </a:ext>
            </a:extLst>
          </p:cNvPr>
          <p:cNvSpPr txBox="1">
            <a:spLocks/>
          </p:cNvSpPr>
          <p:nvPr/>
        </p:nvSpPr>
        <p:spPr>
          <a:xfrm>
            <a:off x="0" y="0"/>
            <a:ext cx="9144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latin typeface="Arial" panose="020B0604020202020204" pitchFamily="34" charset="0"/>
                <a:cs typeface="Arial" panose="020B0604020202020204" pitchFamily="34" charset="0"/>
              </a:rPr>
              <a:t>Performance Measures</a:t>
            </a:r>
          </a:p>
        </p:txBody>
      </p:sp>
      <p:sp>
        <p:nvSpPr>
          <p:cNvPr id="4" name="Shape 56">
            <a:extLst>
              <a:ext uri="{FF2B5EF4-FFF2-40B4-BE49-F238E27FC236}">
                <a16:creationId xmlns:a16="http://schemas.microsoft.com/office/drawing/2014/main" id="{480521E6-F850-4B8D-B668-116B63F8BC44}"/>
              </a:ext>
            </a:extLst>
          </p:cNvPr>
          <p:cNvSpPr txBox="1"/>
          <p:nvPr/>
        </p:nvSpPr>
        <p:spPr>
          <a:xfrm>
            <a:off x="-1" y="6502399"/>
            <a:ext cx="7886700" cy="365013"/>
          </a:xfrm>
          <a:prstGeom prst="rect">
            <a:avLst/>
          </a:prstGeom>
          <a:noFill/>
          <a:ln>
            <a:noFill/>
          </a:ln>
        </p:spPr>
        <p:txBody>
          <a:bodyPr lIns="91425" tIns="91425" rIns="91425" bIns="91425" anchor="t" anchorCtr="0">
            <a:noAutofit/>
          </a:bodyPr>
          <a:lstStyle/>
          <a:p>
            <a:pPr>
              <a:lnSpc>
                <a:spcPct val="115000"/>
              </a:lnSpc>
              <a:spcAft>
                <a:spcPts val="1600"/>
              </a:spcAft>
              <a:buClr>
                <a:schemeClr val="dk1"/>
              </a:buClr>
              <a:buSzPct val="122222"/>
            </a:pPr>
            <a:r>
              <a:rPr lang="en-US" sz="900" dirty="0"/>
              <a:t>Image from LSP Institute Slides - </a:t>
            </a:r>
            <a:r>
              <a:rPr lang="en-US" sz="900" dirty="0">
                <a:hlinkClick r:id="rId3"/>
              </a:rPr>
              <a:t>http://slideplayer.com/slide/4633686/</a:t>
            </a:r>
            <a:r>
              <a:rPr lang="en-US" sz="900" dirty="0"/>
              <a:t>  </a:t>
            </a:r>
            <a:endParaRPr sz="900" dirty="0"/>
          </a:p>
        </p:txBody>
      </p:sp>
      <p:pic>
        <p:nvPicPr>
          <p:cNvPr id="6" name="Picture 5">
            <a:extLst>
              <a:ext uri="{FF2B5EF4-FFF2-40B4-BE49-F238E27FC236}">
                <a16:creationId xmlns:a16="http://schemas.microsoft.com/office/drawing/2014/main" id="{8B7E5B5F-5668-496E-8778-0B6A655E5117}"/>
              </a:ext>
            </a:extLst>
          </p:cNvPr>
          <p:cNvPicPr>
            <a:picLocks noChangeAspect="1"/>
          </p:cNvPicPr>
          <p:nvPr/>
        </p:nvPicPr>
        <p:blipFill rotWithShape="1">
          <a:blip r:embed="rId4"/>
          <a:srcRect l="58877" t="32309" r="17865" b="34188"/>
          <a:stretch/>
        </p:blipFill>
        <p:spPr>
          <a:xfrm>
            <a:off x="267128" y="1654336"/>
            <a:ext cx="8609743" cy="4076112"/>
          </a:xfrm>
          <a:prstGeom prst="rect">
            <a:avLst/>
          </a:prstGeom>
          <a:ln>
            <a:solidFill>
              <a:schemeClr val="tx1">
                <a:lumMod val="50000"/>
                <a:lumOff val="50000"/>
              </a:schemeClr>
            </a:solidFill>
          </a:ln>
        </p:spPr>
      </p:pic>
    </p:spTree>
    <p:extLst>
      <p:ext uri="{BB962C8B-B14F-4D97-AF65-F5344CB8AC3E}">
        <p14:creationId xmlns:p14="http://schemas.microsoft.com/office/powerpoint/2010/main" val="1891635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6B966E-BB94-4FAA-9017-55C3225AE7CF}"/>
              </a:ext>
            </a:extLst>
          </p:cNvPr>
          <p:cNvPicPr>
            <a:picLocks noChangeAspect="1"/>
          </p:cNvPicPr>
          <p:nvPr/>
        </p:nvPicPr>
        <p:blipFill rotWithShape="1">
          <a:blip r:embed="rId3">
            <a:extLst>
              <a:ext uri="{28A0092B-C50C-407E-A947-70E740481C1C}">
                <a14:useLocalDpi xmlns:a14="http://schemas.microsoft.com/office/drawing/2010/main" val="0"/>
              </a:ext>
            </a:extLst>
          </a:blip>
          <a:srcRect l="20447" t="51687" r="8250"/>
          <a:stretch/>
        </p:blipFill>
        <p:spPr>
          <a:xfrm rot="12830701">
            <a:off x="497127" y="-358428"/>
            <a:ext cx="3798447" cy="3667251"/>
          </a:xfrm>
          <a:prstGeom prst="rect">
            <a:avLst/>
          </a:prstGeom>
        </p:spPr>
      </p:pic>
      <p:pic>
        <p:nvPicPr>
          <p:cNvPr id="5" name="Picture 4">
            <a:extLst>
              <a:ext uri="{FF2B5EF4-FFF2-40B4-BE49-F238E27FC236}">
                <a16:creationId xmlns:a16="http://schemas.microsoft.com/office/drawing/2014/main" id="{87F661EC-0A4D-4440-957C-C9182482C5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3775" y="2700284"/>
            <a:ext cx="4504413" cy="3476679"/>
          </a:xfrm>
          <a:prstGeom prst="rect">
            <a:avLst/>
          </a:prstGeom>
        </p:spPr>
      </p:pic>
      <p:sp>
        <p:nvSpPr>
          <p:cNvPr id="8" name="Content Placeholder 2">
            <a:extLst>
              <a:ext uri="{FF2B5EF4-FFF2-40B4-BE49-F238E27FC236}">
                <a16:creationId xmlns:a16="http://schemas.microsoft.com/office/drawing/2014/main" id="{E6C6A153-430D-4F79-86FB-BE085D381E47}"/>
              </a:ext>
            </a:extLst>
          </p:cNvPr>
          <p:cNvSpPr txBox="1">
            <a:spLocks/>
          </p:cNvSpPr>
          <p:nvPr/>
        </p:nvSpPr>
        <p:spPr>
          <a:xfrm>
            <a:off x="365749" y="2404153"/>
            <a:ext cx="4000767" cy="42420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a:t>Keywords</a:t>
            </a:r>
            <a:r>
              <a:rPr lang="en-US" sz="4000" dirty="0"/>
              <a:t>: Pareto Analysis/Chart</a:t>
            </a:r>
          </a:p>
          <a:p>
            <a:r>
              <a:rPr lang="en-US" sz="4000" b="1" dirty="0"/>
              <a:t>Use</a:t>
            </a:r>
            <a:r>
              <a:rPr lang="en-US" sz="4000" dirty="0"/>
              <a:t>: Greatest Impact</a:t>
            </a:r>
          </a:p>
          <a:p>
            <a:r>
              <a:rPr lang="en-US" sz="4000" b="1" dirty="0"/>
              <a:t>Avoid</a:t>
            </a:r>
            <a:r>
              <a:rPr lang="en-US" sz="4000" dirty="0"/>
              <a:t>: Trivial Many</a:t>
            </a:r>
          </a:p>
          <a:p>
            <a:endParaRPr lang="en-US" sz="4000" dirty="0"/>
          </a:p>
        </p:txBody>
      </p:sp>
      <p:sp>
        <p:nvSpPr>
          <p:cNvPr id="9" name="Shape 56">
            <a:extLst>
              <a:ext uri="{FF2B5EF4-FFF2-40B4-BE49-F238E27FC236}">
                <a16:creationId xmlns:a16="http://schemas.microsoft.com/office/drawing/2014/main" id="{7D2DEA07-ED1A-4F9D-9430-47CB9CFABA0E}"/>
              </a:ext>
            </a:extLst>
          </p:cNvPr>
          <p:cNvSpPr txBox="1"/>
          <p:nvPr/>
        </p:nvSpPr>
        <p:spPr>
          <a:xfrm>
            <a:off x="-1" y="6502399"/>
            <a:ext cx="7886700" cy="365013"/>
          </a:xfrm>
          <a:prstGeom prst="rect">
            <a:avLst/>
          </a:prstGeom>
          <a:noFill/>
          <a:ln>
            <a:noFill/>
          </a:ln>
        </p:spPr>
        <p:txBody>
          <a:bodyPr lIns="91425" tIns="91425" rIns="91425" bIns="91425" anchor="t" anchorCtr="0">
            <a:noAutofit/>
          </a:bodyPr>
          <a:lstStyle/>
          <a:p>
            <a:pPr>
              <a:lnSpc>
                <a:spcPct val="115000"/>
              </a:lnSpc>
              <a:spcAft>
                <a:spcPts val="1600"/>
              </a:spcAft>
              <a:buClr>
                <a:schemeClr val="dk1"/>
              </a:buClr>
              <a:buSzPct val="122222"/>
            </a:pPr>
            <a:r>
              <a:rPr lang="en-US" sz="900" dirty="0"/>
              <a:t>Image from Microsoft Office Support website - </a:t>
            </a:r>
            <a:r>
              <a:rPr lang="en-US" sz="900" dirty="0">
                <a:hlinkClick r:id="rId5"/>
              </a:rPr>
              <a:t>https://support.office.com/en-us/article/create-a-pareto-chart-a1512496-6dba-4743-9ab1-df5012972856</a:t>
            </a:r>
            <a:r>
              <a:rPr lang="en-US" sz="900" dirty="0"/>
              <a:t> </a:t>
            </a:r>
            <a:endParaRPr sz="900" dirty="0"/>
          </a:p>
        </p:txBody>
      </p:sp>
    </p:spTree>
    <p:extLst>
      <p:ext uri="{BB962C8B-B14F-4D97-AF65-F5344CB8AC3E}">
        <p14:creationId xmlns:p14="http://schemas.microsoft.com/office/powerpoint/2010/main" val="2962414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6B41FD-D497-4C09-B2CD-7B8CE559F73A}"/>
              </a:ext>
            </a:extLst>
          </p:cNvPr>
          <p:cNvSpPr txBox="1">
            <a:spLocks/>
          </p:cNvSpPr>
          <p:nvPr/>
        </p:nvSpPr>
        <p:spPr>
          <a:xfrm>
            <a:off x="628650" y="0"/>
            <a:ext cx="78867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latin typeface="Arial" panose="020B0604020202020204" pitchFamily="34" charset="0"/>
                <a:cs typeface="Arial" panose="020B0604020202020204" pitchFamily="34" charset="0"/>
              </a:rPr>
              <a:t>Pareto Analysis</a:t>
            </a:r>
          </a:p>
        </p:txBody>
      </p:sp>
      <p:pic>
        <p:nvPicPr>
          <p:cNvPr id="4" name="Picture 3">
            <a:extLst>
              <a:ext uri="{FF2B5EF4-FFF2-40B4-BE49-F238E27FC236}">
                <a16:creationId xmlns:a16="http://schemas.microsoft.com/office/drawing/2014/main" id="{AFB533CE-3FDE-43C8-BDF6-0F6EF9E3FADE}"/>
              </a:ext>
            </a:extLst>
          </p:cNvPr>
          <p:cNvPicPr/>
          <p:nvPr/>
        </p:nvPicPr>
        <p:blipFill rotWithShape="1">
          <a:blip r:embed="rId3"/>
          <a:srcRect r="22314"/>
          <a:stretch/>
        </p:blipFill>
        <p:spPr>
          <a:xfrm>
            <a:off x="2133097" y="1120083"/>
            <a:ext cx="4877805" cy="1463040"/>
          </a:xfrm>
          <a:prstGeom prst="rect">
            <a:avLst/>
          </a:prstGeom>
          <a:ln>
            <a:solidFill>
              <a:schemeClr val="tx1">
                <a:lumMod val="50000"/>
                <a:lumOff val="50000"/>
              </a:schemeClr>
            </a:solidFill>
          </a:ln>
        </p:spPr>
      </p:pic>
      <p:graphicFrame>
        <p:nvGraphicFramePr>
          <p:cNvPr id="6" name="Chart 5">
            <a:extLst>
              <a:ext uri="{FF2B5EF4-FFF2-40B4-BE49-F238E27FC236}">
                <a16:creationId xmlns:a16="http://schemas.microsoft.com/office/drawing/2014/main" id="{00000000-0008-0000-0100-000002000000}"/>
              </a:ext>
            </a:extLst>
          </p:cNvPr>
          <p:cNvGraphicFramePr/>
          <p:nvPr>
            <p:extLst>
              <p:ext uri="{D42A27DB-BD31-4B8C-83A1-F6EECF244321}">
                <p14:modId xmlns:p14="http://schemas.microsoft.com/office/powerpoint/2010/main" val="4074522936"/>
              </p:ext>
            </p:extLst>
          </p:nvPr>
        </p:nvGraphicFramePr>
        <p:xfrm>
          <a:off x="1567815" y="2583123"/>
          <a:ext cx="6008370" cy="3950970"/>
        </p:xfrm>
        <a:graphic>
          <a:graphicData uri="http://schemas.openxmlformats.org/drawingml/2006/chart">
            <c:chart xmlns:c="http://schemas.openxmlformats.org/drawingml/2006/chart" xmlns:r="http://schemas.openxmlformats.org/officeDocument/2006/relationships" r:id="rId4"/>
          </a:graphicData>
        </a:graphic>
      </p:graphicFrame>
      <p:sp>
        <p:nvSpPr>
          <p:cNvPr id="7" name="Shape 56">
            <a:extLst>
              <a:ext uri="{FF2B5EF4-FFF2-40B4-BE49-F238E27FC236}">
                <a16:creationId xmlns:a16="http://schemas.microsoft.com/office/drawing/2014/main" id="{C8D7805E-49E3-4CF9-BF7C-96798F65D838}"/>
              </a:ext>
            </a:extLst>
          </p:cNvPr>
          <p:cNvSpPr txBox="1"/>
          <p:nvPr/>
        </p:nvSpPr>
        <p:spPr>
          <a:xfrm>
            <a:off x="-1" y="6502399"/>
            <a:ext cx="7886700" cy="365013"/>
          </a:xfrm>
          <a:prstGeom prst="rect">
            <a:avLst/>
          </a:prstGeom>
          <a:noFill/>
          <a:ln>
            <a:noFill/>
          </a:ln>
        </p:spPr>
        <p:txBody>
          <a:bodyPr lIns="91425" tIns="91425" rIns="91425" bIns="91425" anchor="t" anchorCtr="0">
            <a:noAutofit/>
          </a:bodyPr>
          <a:lstStyle/>
          <a:p>
            <a:pPr>
              <a:lnSpc>
                <a:spcPct val="115000"/>
              </a:lnSpc>
              <a:spcAft>
                <a:spcPts val="1600"/>
              </a:spcAft>
              <a:buClr>
                <a:schemeClr val="dk1"/>
              </a:buClr>
              <a:buSzPct val="122222"/>
            </a:pPr>
            <a:r>
              <a:rPr lang="en-US" sz="900" dirty="0"/>
              <a:t>Image modified from State of Vermont Pareto Chart template</a:t>
            </a:r>
            <a:endParaRPr sz="900" dirty="0"/>
          </a:p>
        </p:txBody>
      </p:sp>
    </p:spTree>
    <p:extLst>
      <p:ext uri="{BB962C8B-B14F-4D97-AF65-F5344CB8AC3E}">
        <p14:creationId xmlns:p14="http://schemas.microsoft.com/office/powerpoint/2010/main" val="599543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F60490-93FD-4AFE-8A1C-E056892DB3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582" y="294687"/>
            <a:ext cx="6612835" cy="6268625"/>
          </a:xfrm>
          <a:prstGeom prst="rect">
            <a:avLst/>
          </a:prstGeom>
        </p:spPr>
      </p:pic>
      <p:sp>
        <p:nvSpPr>
          <p:cNvPr id="10" name="TextBox 9">
            <a:extLst>
              <a:ext uri="{FF2B5EF4-FFF2-40B4-BE49-F238E27FC236}">
                <a16:creationId xmlns:a16="http://schemas.microsoft.com/office/drawing/2014/main" id="{E920634C-DF38-411B-B87B-18D18E82AFE5}"/>
              </a:ext>
            </a:extLst>
          </p:cNvPr>
          <p:cNvSpPr txBox="1"/>
          <p:nvPr/>
        </p:nvSpPr>
        <p:spPr>
          <a:xfrm>
            <a:off x="1359003" y="1791755"/>
            <a:ext cx="2576667" cy="677108"/>
          </a:xfrm>
          <a:prstGeom prst="rect">
            <a:avLst/>
          </a:prstGeom>
          <a:noFill/>
        </p:spPr>
        <p:txBody>
          <a:bodyPr wrap="none" rtlCol="0">
            <a:spAutoFit/>
          </a:bodyPr>
          <a:lstStyle/>
          <a:p>
            <a:r>
              <a:rPr lang="en-US" sz="3800" b="1" dirty="0">
                <a:latin typeface="Arial Black" panose="020B0A04020102020204" pitchFamily="34" charset="0"/>
              </a:rPr>
              <a:t>Librarian</a:t>
            </a:r>
          </a:p>
        </p:txBody>
      </p:sp>
      <p:sp>
        <p:nvSpPr>
          <p:cNvPr id="11" name="TextBox 10">
            <a:extLst>
              <a:ext uri="{FF2B5EF4-FFF2-40B4-BE49-F238E27FC236}">
                <a16:creationId xmlns:a16="http://schemas.microsoft.com/office/drawing/2014/main" id="{E0412925-7CF4-43D0-9D9D-AC1BF794ADD0}"/>
              </a:ext>
            </a:extLst>
          </p:cNvPr>
          <p:cNvSpPr txBox="1"/>
          <p:nvPr/>
        </p:nvSpPr>
        <p:spPr>
          <a:xfrm>
            <a:off x="5189415" y="1499367"/>
            <a:ext cx="2595582" cy="1261884"/>
          </a:xfrm>
          <a:prstGeom prst="rect">
            <a:avLst/>
          </a:prstGeom>
          <a:noFill/>
        </p:spPr>
        <p:txBody>
          <a:bodyPr wrap="none" rtlCol="0">
            <a:spAutoFit/>
          </a:bodyPr>
          <a:lstStyle/>
          <a:p>
            <a:r>
              <a:rPr lang="en-US" sz="3800" b="1" dirty="0">
                <a:solidFill>
                  <a:schemeClr val="bg1"/>
                </a:solidFill>
                <a:latin typeface="Arial Black" panose="020B0A04020102020204" pitchFamily="34" charset="0"/>
              </a:rPr>
              <a:t>Business</a:t>
            </a:r>
          </a:p>
          <a:p>
            <a:pPr algn="ctr"/>
            <a:r>
              <a:rPr lang="en-US" sz="3800" b="1" dirty="0">
                <a:solidFill>
                  <a:schemeClr val="bg1"/>
                </a:solidFill>
                <a:latin typeface="Arial Black" panose="020B0A04020102020204" pitchFamily="34" charset="0"/>
              </a:rPr>
              <a:t>Analyst</a:t>
            </a:r>
          </a:p>
        </p:txBody>
      </p:sp>
      <p:sp>
        <p:nvSpPr>
          <p:cNvPr id="12" name="TextBox 11">
            <a:extLst>
              <a:ext uri="{FF2B5EF4-FFF2-40B4-BE49-F238E27FC236}">
                <a16:creationId xmlns:a16="http://schemas.microsoft.com/office/drawing/2014/main" id="{CCD528CD-D0AF-4F31-B147-41A2139381D2}"/>
              </a:ext>
            </a:extLst>
          </p:cNvPr>
          <p:cNvSpPr txBox="1"/>
          <p:nvPr/>
        </p:nvSpPr>
        <p:spPr>
          <a:xfrm>
            <a:off x="3016412" y="4884947"/>
            <a:ext cx="3111173" cy="677108"/>
          </a:xfrm>
          <a:prstGeom prst="rect">
            <a:avLst/>
          </a:prstGeom>
          <a:noFill/>
        </p:spPr>
        <p:txBody>
          <a:bodyPr wrap="none" rtlCol="0">
            <a:spAutoFit/>
          </a:bodyPr>
          <a:lstStyle/>
          <a:p>
            <a:r>
              <a:rPr lang="en-US" sz="3800" b="1" dirty="0">
                <a:latin typeface="Arial Black" panose="020B0A04020102020204" pitchFamily="34" charset="0"/>
              </a:rPr>
              <a:t>SOV PIVOT</a:t>
            </a:r>
          </a:p>
        </p:txBody>
      </p:sp>
      <p:sp>
        <p:nvSpPr>
          <p:cNvPr id="15" name="Star: 5 Points 14">
            <a:extLst>
              <a:ext uri="{FF2B5EF4-FFF2-40B4-BE49-F238E27FC236}">
                <a16:creationId xmlns:a16="http://schemas.microsoft.com/office/drawing/2014/main" id="{BC3DDBDA-4C56-4AD4-B8BA-58E1E458E94F}"/>
              </a:ext>
            </a:extLst>
          </p:cNvPr>
          <p:cNvSpPr/>
          <p:nvPr/>
        </p:nvSpPr>
        <p:spPr>
          <a:xfrm>
            <a:off x="4172622" y="2679773"/>
            <a:ext cx="772253" cy="722723"/>
          </a:xfrm>
          <a:prstGeom prst="star5">
            <a:avLst/>
          </a:prstGeom>
          <a:solidFill>
            <a:srgbClr val="FF09B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hape 56">
            <a:extLst>
              <a:ext uri="{FF2B5EF4-FFF2-40B4-BE49-F238E27FC236}">
                <a16:creationId xmlns:a16="http://schemas.microsoft.com/office/drawing/2014/main" id="{03A026C1-9DD2-4CAE-9FFA-2D384B3DE60A}"/>
              </a:ext>
            </a:extLst>
          </p:cNvPr>
          <p:cNvSpPr txBox="1"/>
          <p:nvPr/>
        </p:nvSpPr>
        <p:spPr>
          <a:xfrm>
            <a:off x="-1" y="6489699"/>
            <a:ext cx="6612835" cy="368149"/>
          </a:xfrm>
          <a:prstGeom prst="rect">
            <a:avLst/>
          </a:prstGeom>
          <a:noFill/>
          <a:ln>
            <a:noFill/>
          </a:ln>
        </p:spPr>
        <p:txBody>
          <a:bodyPr lIns="91425" tIns="91425" rIns="91425" bIns="91425" anchor="t" anchorCtr="0">
            <a:noAutofit/>
          </a:bodyPr>
          <a:lstStyle/>
          <a:p>
            <a:pPr>
              <a:lnSpc>
                <a:spcPct val="115000"/>
              </a:lnSpc>
              <a:spcAft>
                <a:spcPts val="1600"/>
              </a:spcAft>
              <a:buClr>
                <a:schemeClr val="dk1"/>
              </a:buClr>
              <a:buSzPct val="122222"/>
            </a:pPr>
            <a:r>
              <a:rPr lang="en-US" sz="900" dirty="0">
                <a:solidFill>
                  <a:schemeClr val="dk2"/>
                </a:solidFill>
              </a:rPr>
              <a:t>Adapted from image by JesperZedlitz - Own work, Public Domain, </a:t>
            </a:r>
            <a:r>
              <a:rPr lang="en-US" sz="900" dirty="0">
                <a:solidFill>
                  <a:schemeClr val="dk2"/>
                </a:solidFill>
                <a:hlinkClick r:id="rId4"/>
              </a:rPr>
              <a:t>https://commons.wikimedia.org/w/index.php?curid=3741799</a:t>
            </a:r>
            <a:r>
              <a:rPr lang="en-US" sz="900" dirty="0">
                <a:solidFill>
                  <a:schemeClr val="dk2"/>
                </a:solidFill>
              </a:rPr>
              <a:t> </a:t>
            </a:r>
            <a:endParaRPr sz="900" dirty="0"/>
          </a:p>
        </p:txBody>
      </p:sp>
    </p:spTree>
    <p:extLst>
      <p:ext uri="{BB962C8B-B14F-4D97-AF65-F5344CB8AC3E}">
        <p14:creationId xmlns:p14="http://schemas.microsoft.com/office/powerpoint/2010/main" val="1347786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614DC0-A0B2-46BC-8CBE-8D5892BD9E41}"/>
              </a:ext>
            </a:extLst>
          </p:cNvPr>
          <p:cNvSpPr>
            <a:spLocks noGrp="1"/>
          </p:cNvSpPr>
          <p:nvPr>
            <p:ph idx="1"/>
          </p:nvPr>
        </p:nvSpPr>
        <p:spPr>
          <a:xfrm>
            <a:off x="-1" y="3262973"/>
            <a:ext cx="9144001" cy="3334503"/>
          </a:xfrm>
        </p:spPr>
        <p:txBody>
          <a:bodyPr>
            <a:normAutofit lnSpcReduction="10000"/>
          </a:bodyPr>
          <a:lstStyle/>
          <a:p>
            <a:pPr algn="ctr"/>
            <a:r>
              <a:rPr lang="en-US" sz="4000" dirty="0">
                <a:latin typeface="Arial" panose="020B0604020202020204" pitchFamily="34" charset="0"/>
                <a:cs typeface="Arial" panose="020B0604020202020204" pitchFamily="34" charset="0"/>
              </a:rPr>
              <a:t>Action, not reaction</a:t>
            </a:r>
          </a:p>
          <a:p>
            <a:pPr algn="ctr"/>
            <a:r>
              <a:rPr lang="en-US" sz="4000" dirty="0">
                <a:latin typeface="Arial" panose="020B0604020202020204" pitchFamily="34" charset="0"/>
                <a:cs typeface="Arial" panose="020B0604020202020204" pitchFamily="34" charset="0"/>
              </a:rPr>
              <a:t>Collaboration, not cowboy</a:t>
            </a:r>
          </a:p>
          <a:p>
            <a:pPr algn="ctr"/>
            <a:r>
              <a:rPr lang="en-US" sz="4000" dirty="0">
                <a:latin typeface="Arial" panose="020B0604020202020204" pitchFamily="34" charset="0"/>
                <a:cs typeface="Arial" panose="020B0604020202020204" pitchFamily="34" charset="0"/>
              </a:rPr>
              <a:t>Root causes, not superficial questions</a:t>
            </a:r>
          </a:p>
          <a:p>
            <a:pPr algn="ctr"/>
            <a:r>
              <a:rPr lang="en-US" sz="4000" dirty="0">
                <a:latin typeface="Arial" panose="020B0604020202020204" pitchFamily="34" charset="0"/>
                <a:cs typeface="Arial" panose="020B0604020202020204" pitchFamily="34" charset="0"/>
              </a:rPr>
              <a:t>Craft d</a:t>
            </a:r>
            <a:r>
              <a:rPr lang="en-US" sz="4000" dirty="0">
                <a:latin typeface="Arial" panose="020B0604020202020204" pitchFamily="34" charset="0"/>
                <a:cs typeface="Arial" panose="020B0604020202020204" pitchFamily="34" charset="0"/>
                <a:sym typeface="Wingdings" panose="05000000000000000000" pitchFamily="2" charset="2"/>
              </a:rPr>
              <a:t>ata to answer questions</a:t>
            </a:r>
          </a:p>
          <a:p>
            <a:pPr algn="ctr"/>
            <a:r>
              <a:rPr lang="en-US" sz="4000" dirty="0">
                <a:latin typeface="Arial" panose="020B0604020202020204" pitchFamily="34" charset="0"/>
                <a:cs typeface="Arial" panose="020B0604020202020204" pitchFamily="34" charset="0"/>
                <a:sym typeface="Wingdings" panose="05000000000000000000" pitchFamily="2" charset="2"/>
              </a:rPr>
              <a:t>Choose impact over the trivial many</a:t>
            </a:r>
            <a:endParaRPr lang="en-US" sz="4000" dirty="0">
              <a:latin typeface="Arial" panose="020B0604020202020204" pitchFamily="34" charset="0"/>
              <a:cs typeface="Arial" panose="020B0604020202020204" pitchFamily="34" charset="0"/>
            </a:endParaRPr>
          </a:p>
          <a:p>
            <a:pPr algn="ctr"/>
            <a:endParaRPr lang="en-US" sz="40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8FEFA96-D9A6-438E-9789-AA134BA93B99}"/>
              </a:ext>
            </a:extLst>
          </p:cNvPr>
          <p:cNvPicPr>
            <a:picLocks noChangeAspect="1"/>
          </p:cNvPicPr>
          <p:nvPr/>
        </p:nvPicPr>
        <p:blipFill rotWithShape="1">
          <a:blip r:embed="rId3">
            <a:extLst>
              <a:ext uri="{28A0092B-C50C-407E-A947-70E740481C1C}">
                <a14:useLocalDpi xmlns:a14="http://schemas.microsoft.com/office/drawing/2010/main" val="0"/>
              </a:ext>
            </a:extLst>
          </a:blip>
          <a:srcRect l="10226" r="13039"/>
          <a:stretch/>
        </p:blipFill>
        <p:spPr>
          <a:xfrm>
            <a:off x="2513894" y="124660"/>
            <a:ext cx="4312356" cy="2743200"/>
          </a:xfrm>
          <a:prstGeom prst="rect">
            <a:avLst/>
          </a:prstGeom>
        </p:spPr>
      </p:pic>
      <p:sp>
        <p:nvSpPr>
          <p:cNvPr id="9" name="Shape 56">
            <a:extLst>
              <a:ext uri="{FF2B5EF4-FFF2-40B4-BE49-F238E27FC236}">
                <a16:creationId xmlns:a16="http://schemas.microsoft.com/office/drawing/2014/main" id="{CE614650-55BD-4A9D-AC27-7B2A21101D69}"/>
              </a:ext>
            </a:extLst>
          </p:cNvPr>
          <p:cNvSpPr txBox="1"/>
          <p:nvPr/>
        </p:nvSpPr>
        <p:spPr>
          <a:xfrm>
            <a:off x="-1" y="6502399"/>
            <a:ext cx="7886700" cy="365013"/>
          </a:xfrm>
          <a:prstGeom prst="rect">
            <a:avLst/>
          </a:prstGeom>
          <a:noFill/>
          <a:ln>
            <a:noFill/>
          </a:ln>
        </p:spPr>
        <p:txBody>
          <a:bodyPr lIns="91425" tIns="91425" rIns="91425" bIns="91425" anchor="t" anchorCtr="0">
            <a:noAutofit/>
          </a:bodyPr>
          <a:lstStyle/>
          <a:p>
            <a:pPr>
              <a:lnSpc>
                <a:spcPct val="115000"/>
              </a:lnSpc>
              <a:spcAft>
                <a:spcPts val="1600"/>
              </a:spcAft>
              <a:buClr>
                <a:schemeClr val="dk1"/>
              </a:buClr>
              <a:buSzPct val="122222"/>
            </a:pPr>
            <a:r>
              <a:rPr lang="en-US" sz="900" dirty="0"/>
              <a:t>Image from Stevie Spiers, CC BY-NC-SA 3.0 - </a:t>
            </a:r>
            <a:r>
              <a:rPr lang="en-US" sz="900" dirty="0">
                <a:hlinkClick r:id="rId4"/>
              </a:rPr>
              <a:t>https://www.flickr.com/photos/stevies_snaps/15731240486/</a:t>
            </a:r>
            <a:r>
              <a:rPr lang="en-US" sz="900" dirty="0"/>
              <a:t>  </a:t>
            </a:r>
            <a:endParaRPr sz="900" dirty="0"/>
          </a:p>
        </p:txBody>
      </p:sp>
    </p:spTree>
    <p:extLst>
      <p:ext uri="{BB962C8B-B14F-4D97-AF65-F5344CB8AC3E}">
        <p14:creationId xmlns:p14="http://schemas.microsoft.com/office/powerpoint/2010/main" val="548318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A89D7E-EE3C-4CA5-B9BE-1C4FB61BD35E}"/>
              </a:ext>
            </a:extLst>
          </p:cNvPr>
          <p:cNvSpPr>
            <a:spLocks noGrp="1"/>
          </p:cNvSpPr>
          <p:nvPr>
            <p:ph idx="1"/>
          </p:nvPr>
        </p:nvSpPr>
        <p:spPr>
          <a:xfrm>
            <a:off x="628650" y="3668232"/>
            <a:ext cx="7886700" cy="2647507"/>
          </a:xfrm>
        </p:spPr>
        <p:txBody>
          <a:bodyPr>
            <a:noAutofit/>
          </a:bodyPr>
          <a:lstStyle/>
          <a:p>
            <a:r>
              <a:rPr lang="en-US" sz="4000" dirty="0"/>
              <a:t>Collaborative information gathering</a:t>
            </a:r>
          </a:p>
          <a:p>
            <a:r>
              <a:rPr lang="en-US" sz="4000" dirty="0"/>
              <a:t>Getting to root causes</a:t>
            </a:r>
          </a:p>
          <a:p>
            <a:r>
              <a:rPr lang="en-US" sz="4000" dirty="0"/>
              <a:t>Acquiring specific baseline data</a:t>
            </a:r>
          </a:p>
          <a:p>
            <a:r>
              <a:rPr lang="en-US" sz="4000" dirty="0"/>
              <a:t>Acting on greatest impact</a:t>
            </a:r>
          </a:p>
        </p:txBody>
      </p:sp>
      <p:sp>
        <p:nvSpPr>
          <p:cNvPr id="4" name="Title 1">
            <a:extLst>
              <a:ext uri="{FF2B5EF4-FFF2-40B4-BE49-F238E27FC236}">
                <a16:creationId xmlns:a16="http://schemas.microsoft.com/office/drawing/2014/main" id="{1BA8041C-CD5E-4F6F-9A10-E0F1DB5C2E8D}"/>
              </a:ext>
            </a:extLst>
          </p:cNvPr>
          <p:cNvSpPr>
            <a:spLocks noGrp="1"/>
          </p:cNvSpPr>
          <p:nvPr>
            <p:ph type="title"/>
          </p:nvPr>
        </p:nvSpPr>
        <p:spPr>
          <a:xfrm>
            <a:off x="628650" y="0"/>
            <a:ext cx="7886700" cy="1325563"/>
          </a:xfrm>
        </p:spPr>
        <p:txBody>
          <a:bodyPr>
            <a:noAutofit/>
          </a:bodyPr>
          <a:lstStyle/>
          <a:p>
            <a:r>
              <a:rPr lang="en-US" sz="6000" b="1" dirty="0">
                <a:latin typeface="Arial" panose="020B0604020202020204" pitchFamily="34" charset="0"/>
                <a:cs typeface="Arial" panose="020B0604020202020204" pitchFamily="34" charset="0"/>
              </a:rPr>
              <a:t>Objectives</a:t>
            </a:r>
          </a:p>
        </p:txBody>
      </p:sp>
      <p:pic>
        <p:nvPicPr>
          <p:cNvPr id="5" name="Picture 4">
            <a:extLst>
              <a:ext uri="{FF2B5EF4-FFF2-40B4-BE49-F238E27FC236}">
                <a16:creationId xmlns:a16="http://schemas.microsoft.com/office/drawing/2014/main" id="{C6ECD234-FD31-4818-8B0C-D901C8146A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949" y="499730"/>
            <a:ext cx="5486401" cy="3168502"/>
          </a:xfrm>
          <a:prstGeom prst="rect">
            <a:avLst/>
          </a:prstGeom>
        </p:spPr>
      </p:pic>
      <p:sp>
        <p:nvSpPr>
          <p:cNvPr id="7" name="Shape 56">
            <a:extLst>
              <a:ext uri="{FF2B5EF4-FFF2-40B4-BE49-F238E27FC236}">
                <a16:creationId xmlns:a16="http://schemas.microsoft.com/office/drawing/2014/main" id="{D05CEC05-08DE-45A4-89AF-412493E284E8}"/>
              </a:ext>
            </a:extLst>
          </p:cNvPr>
          <p:cNvSpPr txBox="1"/>
          <p:nvPr/>
        </p:nvSpPr>
        <p:spPr>
          <a:xfrm>
            <a:off x="1" y="6489851"/>
            <a:ext cx="5622324" cy="368149"/>
          </a:xfrm>
          <a:prstGeom prst="rect">
            <a:avLst/>
          </a:prstGeom>
          <a:noFill/>
          <a:ln>
            <a:noFill/>
          </a:ln>
        </p:spPr>
        <p:txBody>
          <a:bodyPr lIns="91425" tIns="91425" rIns="91425" bIns="91425" anchor="t" anchorCtr="0">
            <a:noAutofit/>
          </a:bodyPr>
          <a:lstStyle/>
          <a:p>
            <a:pPr>
              <a:lnSpc>
                <a:spcPct val="115000"/>
              </a:lnSpc>
              <a:spcAft>
                <a:spcPts val="1600"/>
              </a:spcAft>
              <a:buClr>
                <a:schemeClr val="dk1"/>
              </a:buClr>
              <a:buSzPct val="122222"/>
            </a:pPr>
            <a:r>
              <a:rPr lang="en-US" sz="900" dirty="0">
                <a:solidFill>
                  <a:schemeClr val="dk2"/>
                </a:solidFill>
              </a:rPr>
              <a:t>Image by Deedster – CC0 Public Domain, </a:t>
            </a:r>
            <a:r>
              <a:rPr lang="en-US" sz="900" dirty="0">
                <a:solidFill>
                  <a:schemeClr val="dk2"/>
                </a:solidFill>
                <a:hlinkClick r:id="rId4"/>
              </a:rPr>
              <a:t>https://pixabay.com/en/target-dart-aim-objective-success-1414788/</a:t>
            </a:r>
            <a:r>
              <a:rPr lang="en-US" sz="900" dirty="0">
                <a:solidFill>
                  <a:schemeClr val="dk2"/>
                </a:solidFill>
              </a:rPr>
              <a:t> </a:t>
            </a:r>
            <a:endParaRPr sz="900" dirty="0"/>
          </a:p>
        </p:txBody>
      </p:sp>
    </p:spTree>
    <p:extLst>
      <p:ext uri="{BB962C8B-B14F-4D97-AF65-F5344CB8AC3E}">
        <p14:creationId xmlns:p14="http://schemas.microsoft.com/office/powerpoint/2010/main" val="3929708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091EEE-A984-40E5-AECB-669FFA7EC2A5}"/>
              </a:ext>
            </a:extLst>
          </p:cNvPr>
          <p:cNvSpPr>
            <a:spLocks noGrp="1"/>
          </p:cNvSpPr>
          <p:nvPr>
            <p:ph type="title"/>
          </p:nvPr>
        </p:nvSpPr>
        <p:spPr>
          <a:xfrm>
            <a:off x="628650" y="0"/>
            <a:ext cx="7886700" cy="1325563"/>
          </a:xfrm>
        </p:spPr>
        <p:txBody>
          <a:bodyPr>
            <a:noAutofit/>
          </a:bodyPr>
          <a:lstStyle/>
          <a:p>
            <a:r>
              <a:rPr lang="en-US" sz="6000" b="1" dirty="0">
                <a:latin typeface="Arial" panose="020B0604020202020204" pitchFamily="34" charset="0"/>
                <a:cs typeface="Arial" panose="020B0604020202020204" pitchFamily="34" charset="0"/>
              </a:rPr>
              <a:t>Unscientific Method</a:t>
            </a:r>
          </a:p>
        </p:txBody>
      </p:sp>
      <p:sp>
        <p:nvSpPr>
          <p:cNvPr id="14" name="Arrow: Chevron 13">
            <a:extLst>
              <a:ext uri="{FF2B5EF4-FFF2-40B4-BE49-F238E27FC236}">
                <a16:creationId xmlns:a16="http://schemas.microsoft.com/office/drawing/2014/main" id="{224CA30F-1381-435A-98D0-FD5986E84279}"/>
              </a:ext>
            </a:extLst>
          </p:cNvPr>
          <p:cNvSpPr/>
          <p:nvPr/>
        </p:nvSpPr>
        <p:spPr>
          <a:xfrm>
            <a:off x="723496" y="4194626"/>
            <a:ext cx="2745015" cy="2293257"/>
          </a:xfrm>
          <a:prstGeom prst="chevron">
            <a:avLst/>
          </a:prstGeom>
          <a:solidFill>
            <a:schemeClr val="accent1">
              <a:lumMod val="5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5396AF55-B421-4098-9A65-4E84AFEA01E1}"/>
              </a:ext>
            </a:extLst>
          </p:cNvPr>
          <p:cNvSpPr/>
          <p:nvPr/>
        </p:nvSpPr>
        <p:spPr>
          <a:xfrm>
            <a:off x="2358575" y="4194626"/>
            <a:ext cx="2745015" cy="2293257"/>
          </a:xfrm>
          <a:prstGeom prst="chevron">
            <a:avLst/>
          </a:prstGeom>
          <a:solidFill>
            <a:schemeClr val="accent2">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A591CB6B-5715-4526-BC19-E30FF0F3AB38}"/>
              </a:ext>
            </a:extLst>
          </p:cNvPr>
          <p:cNvSpPr/>
          <p:nvPr/>
        </p:nvSpPr>
        <p:spPr>
          <a:xfrm>
            <a:off x="3997521" y="4194626"/>
            <a:ext cx="2745015" cy="2293257"/>
          </a:xfrm>
          <a:prstGeom prst="chevron">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59A04D54-7B30-4967-BDBB-5204512D2710}"/>
              </a:ext>
            </a:extLst>
          </p:cNvPr>
          <p:cNvSpPr/>
          <p:nvPr/>
        </p:nvSpPr>
        <p:spPr>
          <a:xfrm>
            <a:off x="5626203" y="4194625"/>
            <a:ext cx="2745015" cy="2293257"/>
          </a:xfrm>
          <a:prstGeom prst="chevron">
            <a:avLst/>
          </a:prstGeom>
          <a:solidFill>
            <a:srgbClr val="99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TextBox 17">
            <a:extLst>
              <a:ext uri="{FF2B5EF4-FFF2-40B4-BE49-F238E27FC236}">
                <a16:creationId xmlns:a16="http://schemas.microsoft.com/office/drawing/2014/main" id="{35B72505-83DD-46CE-80A8-34C4D44EF51F}"/>
              </a:ext>
            </a:extLst>
          </p:cNvPr>
          <p:cNvSpPr txBox="1"/>
          <p:nvPr/>
        </p:nvSpPr>
        <p:spPr>
          <a:xfrm>
            <a:off x="628650" y="1325563"/>
            <a:ext cx="2047868" cy="707886"/>
          </a:xfrm>
          <a:prstGeom prst="rect">
            <a:avLst/>
          </a:prstGeom>
          <a:noFill/>
        </p:spPr>
        <p:txBody>
          <a:bodyPr wrap="none" rtlCol="0">
            <a:spAutoFit/>
          </a:bodyPr>
          <a:lstStyle/>
          <a:p>
            <a:r>
              <a:rPr lang="en-US" sz="4000" b="1" dirty="0">
                <a:solidFill>
                  <a:schemeClr val="accent5">
                    <a:lumMod val="50000"/>
                  </a:schemeClr>
                </a:solidFill>
              </a:rPr>
              <a:t>Reaction</a:t>
            </a:r>
          </a:p>
        </p:txBody>
      </p:sp>
      <p:sp>
        <p:nvSpPr>
          <p:cNvPr id="19" name="TextBox 18">
            <a:extLst>
              <a:ext uri="{FF2B5EF4-FFF2-40B4-BE49-F238E27FC236}">
                <a16:creationId xmlns:a16="http://schemas.microsoft.com/office/drawing/2014/main" id="{94444C30-F017-442D-89BD-41D1C8C047A3}"/>
              </a:ext>
            </a:extLst>
          </p:cNvPr>
          <p:cNvSpPr txBox="1"/>
          <p:nvPr/>
        </p:nvSpPr>
        <p:spPr>
          <a:xfrm>
            <a:off x="1850210" y="1961721"/>
            <a:ext cx="2728247" cy="707886"/>
          </a:xfrm>
          <a:prstGeom prst="rect">
            <a:avLst/>
          </a:prstGeom>
          <a:noFill/>
        </p:spPr>
        <p:txBody>
          <a:bodyPr wrap="none" rtlCol="0">
            <a:spAutoFit/>
          </a:bodyPr>
          <a:lstStyle/>
          <a:p>
            <a:r>
              <a:rPr lang="en-US" sz="4000" b="1" dirty="0">
                <a:solidFill>
                  <a:schemeClr val="accent2">
                    <a:lumMod val="50000"/>
                  </a:schemeClr>
                </a:solidFill>
              </a:rPr>
              <a:t>Assumption</a:t>
            </a:r>
          </a:p>
        </p:txBody>
      </p:sp>
      <p:sp>
        <p:nvSpPr>
          <p:cNvPr id="20" name="TextBox 19">
            <a:extLst>
              <a:ext uri="{FF2B5EF4-FFF2-40B4-BE49-F238E27FC236}">
                <a16:creationId xmlns:a16="http://schemas.microsoft.com/office/drawing/2014/main" id="{48803EF5-72CC-4FC3-9CEE-93D078E0F26A}"/>
              </a:ext>
            </a:extLst>
          </p:cNvPr>
          <p:cNvSpPr txBox="1"/>
          <p:nvPr/>
        </p:nvSpPr>
        <p:spPr>
          <a:xfrm>
            <a:off x="3752149" y="2597879"/>
            <a:ext cx="1960793" cy="707886"/>
          </a:xfrm>
          <a:prstGeom prst="rect">
            <a:avLst/>
          </a:prstGeom>
          <a:noFill/>
        </p:spPr>
        <p:txBody>
          <a:bodyPr wrap="none" rtlCol="0">
            <a:spAutoFit/>
          </a:bodyPr>
          <a:lstStyle/>
          <a:p>
            <a:r>
              <a:rPr lang="en-US" sz="4000" b="1" dirty="0">
                <a:solidFill>
                  <a:schemeClr val="accent6">
                    <a:lumMod val="50000"/>
                  </a:schemeClr>
                </a:solidFill>
              </a:rPr>
              <a:t>Solution</a:t>
            </a:r>
          </a:p>
        </p:txBody>
      </p:sp>
      <p:sp>
        <p:nvSpPr>
          <p:cNvPr id="21" name="TextBox 20">
            <a:extLst>
              <a:ext uri="{FF2B5EF4-FFF2-40B4-BE49-F238E27FC236}">
                <a16:creationId xmlns:a16="http://schemas.microsoft.com/office/drawing/2014/main" id="{20E36546-8352-4B6D-A0DD-E22586AC412D}"/>
              </a:ext>
            </a:extLst>
          </p:cNvPr>
          <p:cNvSpPr txBox="1"/>
          <p:nvPr/>
        </p:nvSpPr>
        <p:spPr>
          <a:xfrm>
            <a:off x="4886634" y="3234036"/>
            <a:ext cx="3621441" cy="707886"/>
          </a:xfrm>
          <a:prstGeom prst="rect">
            <a:avLst/>
          </a:prstGeom>
          <a:noFill/>
        </p:spPr>
        <p:txBody>
          <a:bodyPr wrap="none" rtlCol="0">
            <a:spAutoFit/>
          </a:bodyPr>
          <a:lstStyle/>
          <a:p>
            <a:r>
              <a:rPr lang="en-US" sz="4000" b="1" dirty="0">
                <a:solidFill>
                  <a:srgbClr val="990000"/>
                </a:solidFill>
              </a:rPr>
              <a:t>Implementation</a:t>
            </a:r>
          </a:p>
        </p:txBody>
      </p:sp>
      <p:sp>
        <p:nvSpPr>
          <p:cNvPr id="22" name="TextBox 21">
            <a:extLst>
              <a:ext uri="{FF2B5EF4-FFF2-40B4-BE49-F238E27FC236}">
                <a16:creationId xmlns:a16="http://schemas.microsoft.com/office/drawing/2014/main" id="{A90517D2-11E2-420B-A706-4DBC72EE63B9}"/>
              </a:ext>
            </a:extLst>
          </p:cNvPr>
          <p:cNvSpPr txBox="1"/>
          <p:nvPr/>
        </p:nvSpPr>
        <p:spPr>
          <a:xfrm>
            <a:off x="362836" y="4987310"/>
            <a:ext cx="1375698" cy="707886"/>
          </a:xfrm>
          <a:prstGeom prst="rect">
            <a:avLst/>
          </a:prstGeom>
          <a:noFill/>
        </p:spPr>
        <p:txBody>
          <a:bodyPr wrap="none" rtlCol="0">
            <a:spAutoFit/>
          </a:bodyPr>
          <a:lstStyle/>
          <a:p>
            <a:r>
              <a:rPr lang="en-US" sz="4000" b="1" dirty="0"/>
              <a:t>Begin</a:t>
            </a:r>
          </a:p>
        </p:txBody>
      </p:sp>
      <p:sp>
        <p:nvSpPr>
          <p:cNvPr id="23" name="TextBox 22">
            <a:extLst>
              <a:ext uri="{FF2B5EF4-FFF2-40B4-BE49-F238E27FC236}">
                <a16:creationId xmlns:a16="http://schemas.microsoft.com/office/drawing/2014/main" id="{88937697-7E4E-4E80-85C4-DD352860E9C4}"/>
              </a:ext>
            </a:extLst>
          </p:cNvPr>
          <p:cNvSpPr txBox="1"/>
          <p:nvPr/>
        </p:nvSpPr>
        <p:spPr>
          <a:xfrm>
            <a:off x="7068930" y="4987310"/>
            <a:ext cx="986167" cy="707886"/>
          </a:xfrm>
          <a:prstGeom prst="rect">
            <a:avLst/>
          </a:prstGeom>
          <a:noFill/>
        </p:spPr>
        <p:txBody>
          <a:bodyPr wrap="none" rtlCol="0">
            <a:spAutoFit/>
          </a:bodyPr>
          <a:lstStyle/>
          <a:p>
            <a:r>
              <a:rPr lang="en-US" sz="4000" b="1" dirty="0">
                <a:solidFill>
                  <a:schemeClr val="bg1"/>
                </a:solidFill>
              </a:rPr>
              <a:t>End</a:t>
            </a:r>
          </a:p>
        </p:txBody>
      </p:sp>
    </p:spTree>
    <p:extLst>
      <p:ext uri="{BB962C8B-B14F-4D97-AF65-F5344CB8AC3E}">
        <p14:creationId xmlns:p14="http://schemas.microsoft.com/office/powerpoint/2010/main" val="2943755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FA65456-0F81-4710-98AF-E5CD42F56DA4}"/>
              </a:ext>
            </a:extLst>
          </p:cNvPr>
          <p:cNvSpPr>
            <a:spLocks noGrp="1"/>
          </p:cNvSpPr>
          <p:nvPr>
            <p:ph idx="1"/>
          </p:nvPr>
        </p:nvSpPr>
        <p:spPr>
          <a:xfrm>
            <a:off x="4347917" y="1551595"/>
            <a:ext cx="4198255" cy="4633448"/>
          </a:xfrm>
        </p:spPr>
        <p:txBody>
          <a:bodyPr>
            <a:normAutofit fontScale="85000" lnSpcReduction="20000"/>
          </a:bodyPr>
          <a:lstStyle/>
          <a:p>
            <a:pPr marL="0" indent="0">
              <a:buNone/>
            </a:pPr>
            <a:r>
              <a:rPr lang="en-US" sz="4700" b="1" dirty="0"/>
              <a:t>Reaction to: </a:t>
            </a:r>
            <a:r>
              <a:rPr lang="en-US" sz="4700" dirty="0"/>
              <a:t>survey</a:t>
            </a:r>
            <a:r>
              <a:rPr lang="en-US" sz="4700" b="1" dirty="0"/>
              <a:t> </a:t>
            </a:r>
            <a:r>
              <a:rPr lang="en-US" sz="4700" dirty="0"/>
              <a:t>downtrend</a:t>
            </a:r>
          </a:p>
          <a:p>
            <a:pPr marL="0" indent="0">
              <a:buNone/>
            </a:pPr>
            <a:endParaRPr lang="en-US" sz="1100" dirty="0"/>
          </a:p>
          <a:p>
            <a:pPr marL="0" indent="0">
              <a:buNone/>
            </a:pPr>
            <a:r>
              <a:rPr lang="en-US" sz="4700" b="1" dirty="0"/>
              <a:t>Assumption that: </a:t>
            </a:r>
            <a:r>
              <a:rPr lang="en-US" sz="4700" dirty="0"/>
              <a:t>need programming</a:t>
            </a:r>
          </a:p>
          <a:p>
            <a:pPr marL="0" indent="0">
              <a:buNone/>
            </a:pPr>
            <a:endParaRPr lang="en-US" sz="1100" dirty="0"/>
          </a:p>
          <a:p>
            <a:pPr marL="0" indent="0">
              <a:buNone/>
            </a:pPr>
            <a:r>
              <a:rPr lang="en-US" sz="4700" b="1" dirty="0"/>
              <a:t>Solution is: </a:t>
            </a:r>
            <a:r>
              <a:rPr lang="en-US" sz="4700" dirty="0"/>
              <a:t>remote reference service</a:t>
            </a:r>
          </a:p>
          <a:p>
            <a:pPr marL="0" indent="0">
              <a:buNone/>
            </a:pPr>
            <a:endParaRPr lang="en-US" sz="1200" dirty="0"/>
          </a:p>
          <a:p>
            <a:pPr marL="0" indent="0">
              <a:buNone/>
            </a:pPr>
            <a:r>
              <a:rPr lang="en-US" sz="4700" b="1" dirty="0"/>
              <a:t>Implement as: </a:t>
            </a:r>
            <a:r>
              <a:rPr lang="en-US" sz="4700" dirty="0"/>
              <a:t>pilot project</a:t>
            </a:r>
          </a:p>
        </p:txBody>
      </p:sp>
      <p:sp>
        <p:nvSpPr>
          <p:cNvPr id="7" name="Title 1">
            <a:extLst>
              <a:ext uri="{FF2B5EF4-FFF2-40B4-BE49-F238E27FC236}">
                <a16:creationId xmlns:a16="http://schemas.microsoft.com/office/drawing/2014/main" id="{505109D6-3FAC-433C-93F8-C40118A86FCB}"/>
              </a:ext>
            </a:extLst>
          </p:cNvPr>
          <p:cNvSpPr>
            <a:spLocks noGrp="1"/>
          </p:cNvSpPr>
          <p:nvPr>
            <p:ph type="title"/>
          </p:nvPr>
        </p:nvSpPr>
        <p:spPr>
          <a:xfrm>
            <a:off x="628650" y="0"/>
            <a:ext cx="7886700" cy="1325563"/>
          </a:xfrm>
        </p:spPr>
        <p:txBody>
          <a:bodyPr>
            <a:noAutofit/>
          </a:bodyPr>
          <a:lstStyle/>
          <a:p>
            <a:r>
              <a:rPr lang="en-US" sz="6000" b="1" dirty="0">
                <a:latin typeface="Arial" panose="020B0604020202020204" pitchFamily="34" charset="0"/>
                <a:cs typeface="Arial" panose="020B0604020202020204" pitchFamily="34" charset="0"/>
              </a:rPr>
              <a:t>Real Life Example</a:t>
            </a:r>
          </a:p>
        </p:txBody>
      </p:sp>
      <p:pic>
        <p:nvPicPr>
          <p:cNvPr id="3" name="Picture 2">
            <a:extLst>
              <a:ext uri="{FF2B5EF4-FFF2-40B4-BE49-F238E27FC236}">
                <a16:creationId xmlns:a16="http://schemas.microsoft.com/office/drawing/2014/main" id="{1457F98B-BECE-4720-9CCA-FC19B912B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828" y="1751248"/>
            <a:ext cx="3635125" cy="4172821"/>
          </a:xfrm>
          <a:prstGeom prst="rect">
            <a:avLst/>
          </a:prstGeom>
        </p:spPr>
      </p:pic>
      <p:sp>
        <p:nvSpPr>
          <p:cNvPr id="6" name="Shape 56">
            <a:extLst>
              <a:ext uri="{FF2B5EF4-FFF2-40B4-BE49-F238E27FC236}">
                <a16:creationId xmlns:a16="http://schemas.microsoft.com/office/drawing/2014/main" id="{464B9FC0-D26B-4667-918E-F62A19CAF2C7}"/>
              </a:ext>
            </a:extLst>
          </p:cNvPr>
          <p:cNvSpPr txBox="1"/>
          <p:nvPr/>
        </p:nvSpPr>
        <p:spPr>
          <a:xfrm>
            <a:off x="0" y="6502400"/>
            <a:ext cx="2481943" cy="355600"/>
          </a:xfrm>
          <a:prstGeom prst="rect">
            <a:avLst/>
          </a:prstGeom>
          <a:noFill/>
          <a:ln>
            <a:noFill/>
          </a:ln>
        </p:spPr>
        <p:txBody>
          <a:bodyPr lIns="91425" tIns="91425" rIns="91425" bIns="91425" anchor="t" anchorCtr="0">
            <a:noAutofit/>
          </a:bodyPr>
          <a:lstStyle/>
          <a:p>
            <a:pPr>
              <a:lnSpc>
                <a:spcPct val="115000"/>
              </a:lnSpc>
              <a:spcAft>
                <a:spcPts val="1600"/>
              </a:spcAft>
              <a:buClr>
                <a:schemeClr val="dk1"/>
              </a:buClr>
              <a:buSzPct val="122222"/>
            </a:pPr>
            <a:r>
              <a:rPr lang="en-US" sz="900" dirty="0"/>
              <a:t>Image by Samantha Kolber for Goddard College</a:t>
            </a:r>
            <a:endParaRPr sz="900" dirty="0"/>
          </a:p>
        </p:txBody>
      </p:sp>
    </p:spTree>
    <p:extLst>
      <p:ext uri="{BB962C8B-B14F-4D97-AF65-F5344CB8AC3E}">
        <p14:creationId xmlns:p14="http://schemas.microsoft.com/office/powerpoint/2010/main" val="242584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05109D6-3FAC-433C-93F8-C40118A86FCB}"/>
              </a:ext>
            </a:extLst>
          </p:cNvPr>
          <p:cNvSpPr>
            <a:spLocks noGrp="1"/>
          </p:cNvSpPr>
          <p:nvPr>
            <p:ph type="title"/>
          </p:nvPr>
        </p:nvSpPr>
        <p:spPr>
          <a:xfrm>
            <a:off x="628650" y="0"/>
            <a:ext cx="7886700" cy="1325563"/>
          </a:xfrm>
        </p:spPr>
        <p:txBody>
          <a:bodyPr>
            <a:noAutofit/>
          </a:bodyPr>
          <a:lstStyle/>
          <a:p>
            <a:r>
              <a:rPr lang="en-US" sz="6000" b="1" dirty="0">
                <a:latin typeface="Arial" panose="020B0604020202020204" pitchFamily="34" charset="0"/>
                <a:cs typeface="Arial" panose="020B0604020202020204" pitchFamily="34" charset="0"/>
              </a:rPr>
              <a:t>Evaluation Results</a:t>
            </a:r>
          </a:p>
        </p:txBody>
      </p:sp>
      <p:sp>
        <p:nvSpPr>
          <p:cNvPr id="6" name="Shape 56">
            <a:extLst>
              <a:ext uri="{FF2B5EF4-FFF2-40B4-BE49-F238E27FC236}">
                <a16:creationId xmlns:a16="http://schemas.microsoft.com/office/drawing/2014/main" id="{464B9FC0-D26B-4667-918E-F62A19CAF2C7}"/>
              </a:ext>
            </a:extLst>
          </p:cNvPr>
          <p:cNvSpPr txBox="1"/>
          <p:nvPr/>
        </p:nvSpPr>
        <p:spPr>
          <a:xfrm>
            <a:off x="0" y="6502400"/>
            <a:ext cx="3149600" cy="355600"/>
          </a:xfrm>
          <a:prstGeom prst="rect">
            <a:avLst/>
          </a:prstGeom>
          <a:noFill/>
          <a:ln>
            <a:noFill/>
          </a:ln>
        </p:spPr>
        <p:txBody>
          <a:bodyPr lIns="91425" tIns="91425" rIns="91425" bIns="91425" anchor="t" anchorCtr="0">
            <a:noAutofit/>
          </a:bodyPr>
          <a:lstStyle/>
          <a:p>
            <a:pPr>
              <a:lnSpc>
                <a:spcPct val="115000"/>
              </a:lnSpc>
              <a:spcAft>
                <a:spcPts val="1600"/>
              </a:spcAft>
              <a:buClr>
                <a:schemeClr val="dk1"/>
              </a:buClr>
              <a:buSzPct val="122222"/>
            </a:pPr>
            <a:r>
              <a:rPr lang="en-US" sz="900" dirty="0"/>
              <a:t>Image by Helen Linda from Goddard College library report data</a:t>
            </a:r>
            <a:endParaRPr sz="900" dirty="0"/>
          </a:p>
        </p:txBody>
      </p:sp>
      <p:pic>
        <p:nvPicPr>
          <p:cNvPr id="2" name="Picture 1">
            <a:extLst>
              <a:ext uri="{FF2B5EF4-FFF2-40B4-BE49-F238E27FC236}">
                <a16:creationId xmlns:a16="http://schemas.microsoft.com/office/drawing/2014/main" id="{4C13BEF9-DCE3-4BCB-9524-B24A337B6255}"/>
              </a:ext>
            </a:extLst>
          </p:cNvPr>
          <p:cNvPicPr>
            <a:picLocks noChangeAspect="1"/>
          </p:cNvPicPr>
          <p:nvPr/>
        </p:nvPicPr>
        <p:blipFill>
          <a:blip r:embed="rId3"/>
          <a:stretch>
            <a:fillRect/>
          </a:stretch>
        </p:blipFill>
        <p:spPr>
          <a:xfrm>
            <a:off x="940813" y="1145980"/>
            <a:ext cx="7262374" cy="5127655"/>
          </a:xfrm>
          <a:prstGeom prst="rect">
            <a:avLst/>
          </a:prstGeom>
          <a:ln>
            <a:solidFill>
              <a:schemeClr val="accent1"/>
            </a:solidFill>
          </a:ln>
        </p:spPr>
      </p:pic>
    </p:spTree>
    <p:extLst>
      <p:ext uri="{BB962C8B-B14F-4D97-AF65-F5344CB8AC3E}">
        <p14:creationId xmlns:p14="http://schemas.microsoft.com/office/powerpoint/2010/main" val="22804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826F207-EC0F-438B-91A7-51B6AB205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787" y="-1"/>
            <a:ext cx="7353363" cy="6866281"/>
          </a:xfrm>
          <a:prstGeom prst="rect">
            <a:avLst/>
          </a:prstGeom>
        </p:spPr>
      </p:pic>
      <p:sp>
        <p:nvSpPr>
          <p:cNvPr id="3" name="Content Placeholder 2">
            <a:extLst>
              <a:ext uri="{FF2B5EF4-FFF2-40B4-BE49-F238E27FC236}">
                <a16:creationId xmlns:a16="http://schemas.microsoft.com/office/drawing/2014/main" id="{3B52F819-4D85-4165-8845-E94DF8E5A97F}"/>
              </a:ext>
            </a:extLst>
          </p:cNvPr>
          <p:cNvSpPr>
            <a:spLocks noGrp="1"/>
          </p:cNvSpPr>
          <p:nvPr>
            <p:ph idx="1"/>
          </p:nvPr>
        </p:nvSpPr>
        <p:spPr>
          <a:xfrm>
            <a:off x="2475570" y="1965173"/>
            <a:ext cx="4192857" cy="2637728"/>
          </a:xfrm>
        </p:spPr>
        <p:txBody>
          <a:bodyPr>
            <a:noAutofit/>
          </a:bodyPr>
          <a:lstStyle/>
          <a:p>
            <a:pPr marL="0" indent="0" algn="ctr">
              <a:buNone/>
            </a:pPr>
            <a:r>
              <a:rPr lang="en-US" sz="5800" dirty="0">
                <a:latin typeface="Arial Black" panose="020B0A04020102020204" pitchFamily="34" charset="0"/>
              </a:rPr>
              <a:t>The </a:t>
            </a:r>
          </a:p>
          <a:p>
            <a:pPr marL="0" indent="0" algn="ctr">
              <a:buNone/>
            </a:pPr>
            <a:r>
              <a:rPr lang="en-US" sz="5800" dirty="0">
                <a:latin typeface="Arial Black" panose="020B0A04020102020204" pitchFamily="34" charset="0"/>
              </a:rPr>
              <a:t>Scientific </a:t>
            </a:r>
          </a:p>
          <a:p>
            <a:pPr marL="0" indent="0" algn="ctr">
              <a:buNone/>
            </a:pPr>
            <a:r>
              <a:rPr lang="en-US" sz="5800" dirty="0">
                <a:latin typeface="Arial Black" panose="020B0A04020102020204" pitchFamily="34" charset="0"/>
              </a:rPr>
              <a:t>Method</a:t>
            </a:r>
          </a:p>
        </p:txBody>
      </p:sp>
      <p:sp>
        <p:nvSpPr>
          <p:cNvPr id="9" name="Shape 56">
            <a:extLst>
              <a:ext uri="{FF2B5EF4-FFF2-40B4-BE49-F238E27FC236}">
                <a16:creationId xmlns:a16="http://schemas.microsoft.com/office/drawing/2014/main" id="{AADF2130-836C-4B4E-9CE3-E65FE947A70D}"/>
              </a:ext>
            </a:extLst>
          </p:cNvPr>
          <p:cNvSpPr txBox="1"/>
          <p:nvPr/>
        </p:nvSpPr>
        <p:spPr>
          <a:xfrm>
            <a:off x="0" y="6502400"/>
            <a:ext cx="5301344" cy="355600"/>
          </a:xfrm>
          <a:prstGeom prst="rect">
            <a:avLst/>
          </a:prstGeom>
          <a:noFill/>
          <a:ln>
            <a:noFill/>
          </a:ln>
        </p:spPr>
        <p:txBody>
          <a:bodyPr lIns="91425" tIns="91425" rIns="91425" bIns="91425" anchor="t" anchorCtr="0">
            <a:noAutofit/>
          </a:bodyPr>
          <a:lstStyle/>
          <a:p>
            <a:pPr>
              <a:lnSpc>
                <a:spcPct val="115000"/>
              </a:lnSpc>
              <a:spcAft>
                <a:spcPts val="1600"/>
              </a:spcAft>
              <a:buClr>
                <a:schemeClr val="dk1"/>
              </a:buClr>
              <a:buSzPct val="122222"/>
            </a:pPr>
            <a:r>
              <a:rPr lang="en-US" sz="900" dirty="0"/>
              <a:t>Image by Thebiologyprimer - Own work, CC0, </a:t>
            </a:r>
            <a:r>
              <a:rPr lang="en-US" sz="900" dirty="0">
                <a:hlinkClick r:id="rId4"/>
              </a:rPr>
              <a:t>https://commons.wikimedia.org/w/index.php?curid=50625082</a:t>
            </a:r>
            <a:r>
              <a:rPr lang="en-US" sz="900" dirty="0"/>
              <a:t> </a:t>
            </a:r>
            <a:endParaRPr sz="900" dirty="0"/>
          </a:p>
        </p:txBody>
      </p:sp>
    </p:spTree>
    <p:extLst>
      <p:ext uri="{BB962C8B-B14F-4D97-AF65-F5344CB8AC3E}">
        <p14:creationId xmlns:p14="http://schemas.microsoft.com/office/powerpoint/2010/main" val="1192933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05109D6-3FAC-433C-93F8-C40118A86FCB}"/>
              </a:ext>
            </a:extLst>
          </p:cNvPr>
          <p:cNvSpPr>
            <a:spLocks noGrp="1"/>
          </p:cNvSpPr>
          <p:nvPr>
            <p:ph type="title"/>
          </p:nvPr>
        </p:nvSpPr>
        <p:spPr>
          <a:xfrm>
            <a:off x="628650" y="0"/>
            <a:ext cx="7886700" cy="1325563"/>
          </a:xfrm>
        </p:spPr>
        <p:txBody>
          <a:bodyPr>
            <a:noAutofit/>
          </a:bodyPr>
          <a:lstStyle/>
          <a:p>
            <a:r>
              <a:rPr lang="en-US" sz="6000" b="1" dirty="0">
                <a:latin typeface="Arial" panose="020B0604020202020204" pitchFamily="34" charset="0"/>
                <a:cs typeface="Arial" panose="020B0604020202020204" pitchFamily="34" charset="0"/>
              </a:rPr>
              <a:t>Do Over</a:t>
            </a:r>
          </a:p>
        </p:txBody>
      </p:sp>
      <p:sp>
        <p:nvSpPr>
          <p:cNvPr id="5" name="Content Placeholder 3">
            <a:extLst>
              <a:ext uri="{FF2B5EF4-FFF2-40B4-BE49-F238E27FC236}">
                <a16:creationId xmlns:a16="http://schemas.microsoft.com/office/drawing/2014/main" id="{1C2D6AB0-2639-412E-91EA-97D8934FE672}"/>
              </a:ext>
            </a:extLst>
          </p:cNvPr>
          <p:cNvSpPr>
            <a:spLocks noGrp="1"/>
          </p:cNvSpPr>
          <p:nvPr>
            <p:ph idx="1"/>
          </p:nvPr>
        </p:nvSpPr>
        <p:spPr>
          <a:xfrm>
            <a:off x="462337" y="1418031"/>
            <a:ext cx="5702158" cy="4633448"/>
          </a:xfrm>
        </p:spPr>
        <p:txBody>
          <a:bodyPr>
            <a:noAutofit/>
          </a:bodyPr>
          <a:lstStyle/>
          <a:p>
            <a:pPr marL="0" indent="0">
              <a:buNone/>
            </a:pPr>
            <a:r>
              <a:rPr lang="en-US" sz="4000" b="1" dirty="0"/>
              <a:t>Observation: </a:t>
            </a:r>
            <a:r>
              <a:rPr lang="en-US" sz="4000" dirty="0"/>
              <a:t>collaborative matrix of interpretations</a:t>
            </a:r>
          </a:p>
          <a:p>
            <a:pPr marL="0" indent="0">
              <a:buNone/>
            </a:pPr>
            <a:endParaRPr lang="en-US" sz="1000" dirty="0"/>
          </a:p>
          <a:p>
            <a:pPr marL="0" indent="0">
              <a:buNone/>
            </a:pPr>
            <a:r>
              <a:rPr lang="en-US" sz="4000" b="1" dirty="0"/>
              <a:t>Question: </a:t>
            </a:r>
            <a:r>
              <a:rPr lang="en-US" sz="4000" dirty="0"/>
              <a:t>root cause to develop specific question</a:t>
            </a:r>
          </a:p>
          <a:p>
            <a:pPr marL="0" indent="0">
              <a:buNone/>
            </a:pPr>
            <a:endParaRPr lang="en-US" sz="1000" dirty="0"/>
          </a:p>
          <a:p>
            <a:pPr marL="0" indent="0">
              <a:buNone/>
            </a:pPr>
            <a:r>
              <a:rPr lang="en-US" sz="4000" b="1" dirty="0"/>
              <a:t>Hypothesis: </a:t>
            </a:r>
            <a:r>
              <a:rPr lang="en-US" sz="4000" dirty="0"/>
              <a:t>develop and acquire baseline data that answers that question</a:t>
            </a:r>
          </a:p>
          <a:p>
            <a:pPr marL="0" indent="0">
              <a:buNone/>
            </a:pPr>
            <a:endParaRPr lang="en-US" sz="4000" dirty="0"/>
          </a:p>
        </p:txBody>
      </p:sp>
      <p:pic>
        <p:nvPicPr>
          <p:cNvPr id="6" name="Picture 5">
            <a:extLst>
              <a:ext uri="{FF2B5EF4-FFF2-40B4-BE49-F238E27FC236}">
                <a16:creationId xmlns:a16="http://schemas.microsoft.com/office/drawing/2014/main" id="{72BE98E4-57F8-44A3-8296-156F0BCCBD40}"/>
              </a:ext>
            </a:extLst>
          </p:cNvPr>
          <p:cNvPicPr>
            <a:picLocks noChangeAspect="1"/>
          </p:cNvPicPr>
          <p:nvPr/>
        </p:nvPicPr>
        <p:blipFill rotWithShape="1">
          <a:blip r:embed="rId3">
            <a:extLst>
              <a:ext uri="{28A0092B-C50C-407E-A947-70E740481C1C}">
                <a14:useLocalDpi xmlns:a14="http://schemas.microsoft.com/office/drawing/2010/main" val="0"/>
              </a:ext>
            </a:extLst>
          </a:blip>
          <a:srcRect l="21435" t="2247" r="4857" b="1873"/>
          <a:stretch/>
        </p:blipFill>
        <p:spPr>
          <a:xfrm>
            <a:off x="6075125" y="1561673"/>
            <a:ext cx="2606538" cy="4520826"/>
          </a:xfrm>
          <a:prstGeom prst="rect">
            <a:avLst/>
          </a:prstGeom>
        </p:spPr>
      </p:pic>
      <p:sp>
        <p:nvSpPr>
          <p:cNvPr id="8" name="Shape 56">
            <a:extLst>
              <a:ext uri="{FF2B5EF4-FFF2-40B4-BE49-F238E27FC236}">
                <a16:creationId xmlns:a16="http://schemas.microsoft.com/office/drawing/2014/main" id="{9FB9A2C4-939D-483A-B7FD-454EA674928A}"/>
              </a:ext>
            </a:extLst>
          </p:cNvPr>
          <p:cNvSpPr txBox="1"/>
          <p:nvPr/>
        </p:nvSpPr>
        <p:spPr>
          <a:xfrm>
            <a:off x="0" y="6502400"/>
            <a:ext cx="8515350" cy="355600"/>
          </a:xfrm>
          <a:prstGeom prst="rect">
            <a:avLst/>
          </a:prstGeom>
          <a:noFill/>
          <a:ln>
            <a:noFill/>
          </a:ln>
        </p:spPr>
        <p:txBody>
          <a:bodyPr lIns="91425" tIns="91425" rIns="91425" bIns="91425" anchor="t" anchorCtr="0">
            <a:noAutofit/>
          </a:bodyPr>
          <a:lstStyle/>
          <a:p>
            <a:pPr>
              <a:lnSpc>
                <a:spcPct val="115000"/>
              </a:lnSpc>
              <a:spcAft>
                <a:spcPts val="1600"/>
              </a:spcAft>
              <a:buClr>
                <a:schemeClr val="dk1"/>
              </a:buClr>
              <a:buSzPct val="122222"/>
            </a:pPr>
            <a:r>
              <a:rPr lang="en-US" sz="900" dirty="0"/>
              <a:t>Original uploader was Zir at English Wikipedia - Transferred from en.wikipedia to Commons., CC BY 2.5, </a:t>
            </a:r>
            <a:r>
              <a:rPr lang="en-US" sz="900" dirty="0">
                <a:hlinkClick r:id="rId4"/>
              </a:rPr>
              <a:t>https://commons.wikimedia.org/w/index.php?curid=2747260</a:t>
            </a:r>
            <a:r>
              <a:rPr lang="en-US" sz="900" dirty="0"/>
              <a:t> </a:t>
            </a:r>
            <a:endParaRPr sz="900" dirty="0"/>
          </a:p>
        </p:txBody>
      </p:sp>
    </p:spTree>
    <p:extLst>
      <p:ext uri="{BB962C8B-B14F-4D97-AF65-F5344CB8AC3E}">
        <p14:creationId xmlns:p14="http://schemas.microsoft.com/office/powerpoint/2010/main" val="122519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05109D6-3FAC-433C-93F8-C40118A86FCB}"/>
              </a:ext>
            </a:extLst>
          </p:cNvPr>
          <p:cNvSpPr>
            <a:spLocks noGrp="1"/>
          </p:cNvSpPr>
          <p:nvPr>
            <p:ph type="title"/>
          </p:nvPr>
        </p:nvSpPr>
        <p:spPr>
          <a:xfrm>
            <a:off x="628650" y="0"/>
            <a:ext cx="7886700" cy="1325563"/>
          </a:xfrm>
        </p:spPr>
        <p:txBody>
          <a:bodyPr>
            <a:noAutofit/>
          </a:bodyPr>
          <a:lstStyle/>
          <a:p>
            <a:r>
              <a:rPr lang="en-US" sz="6000" b="1" dirty="0">
                <a:latin typeface="Arial" panose="020B0604020202020204" pitchFamily="34" charset="0"/>
                <a:cs typeface="Arial" panose="020B0604020202020204" pitchFamily="34" charset="0"/>
              </a:rPr>
              <a:t>Toolkit</a:t>
            </a:r>
          </a:p>
        </p:txBody>
      </p:sp>
      <p:pic>
        <p:nvPicPr>
          <p:cNvPr id="10" name="Picture 9">
            <a:extLst>
              <a:ext uri="{FF2B5EF4-FFF2-40B4-BE49-F238E27FC236}">
                <a16:creationId xmlns:a16="http://schemas.microsoft.com/office/drawing/2014/main" id="{594EAF50-E69A-4F83-AE58-294FCACE68F5}"/>
              </a:ext>
            </a:extLst>
          </p:cNvPr>
          <p:cNvPicPr>
            <a:picLocks noChangeAspect="1"/>
          </p:cNvPicPr>
          <p:nvPr/>
        </p:nvPicPr>
        <p:blipFill>
          <a:blip r:embed="rId3"/>
          <a:stretch>
            <a:fillRect/>
          </a:stretch>
        </p:blipFill>
        <p:spPr>
          <a:xfrm rot="814020">
            <a:off x="5265399" y="1377491"/>
            <a:ext cx="3856054" cy="5494496"/>
          </a:xfrm>
          <a:prstGeom prst="rect">
            <a:avLst/>
          </a:prstGeom>
        </p:spPr>
      </p:pic>
      <p:sp>
        <p:nvSpPr>
          <p:cNvPr id="11" name="TextBox 10">
            <a:extLst>
              <a:ext uri="{FF2B5EF4-FFF2-40B4-BE49-F238E27FC236}">
                <a16:creationId xmlns:a16="http://schemas.microsoft.com/office/drawing/2014/main" id="{7B4D6907-175E-4E53-80D5-75E6E9F377C9}"/>
              </a:ext>
            </a:extLst>
          </p:cNvPr>
          <p:cNvSpPr txBox="1"/>
          <p:nvPr/>
        </p:nvSpPr>
        <p:spPr>
          <a:xfrm>
            <a:off x="349585" y="1383184"/>
            <a:ext cx="7664258" cy="4708981"/>
          </a:xfrm>
          <a:prstGeom prst="rect">
            <a:avLst/>
          </a:prstGeom>
          <a:noFill/>
        </p:spPr>
        <p:txBody>
          <a:bodyPr wrap="square" rtlCol="0">
            <a:spAutoFit/>
          </a:bodyPr>
          <a:lstStyle/>
          <a:p>
            <a:r>
              <a:rPr lang="en-US" sz="4000" b="1" dirty="0"/>
              <a:t>Finding</a:t>
            </a:r>
            <a:r>
              <a:rPr lang="en-US" sz="4000" dirty="0"/>
              <a:t> all the information</a:t>
            </a:r>
          </a:p>
          <a:p>
            <a:pPr marL="571500" indent="-571500">
              <a:buFont typeface="Arial" panose="020B0604020202020204" pitchFamily="34" charset="0"/>
              <a:buChar char="•"/>
            </a:pPr>
            <a:r>
              <a:rPr lang="en-US" sz="4000" dirty="0"/>
              <a:t>Interviewing and Listening</a:t>
            </a:r>
          </a:p>
          <a:p>
            <a:pPr marL="571500" indent="-571500">
              <a:buFont typeface="Arial" panose="020B0604020202020204" pitchFamily="34" charset="0"/>
              <a:buChar char="•"/>
            </a:pPr>
            <a:endParaRPr lang="en-US" sz="1000" dirty="0"/>
          </a:p>
          <a:p>
            <a:r>
              <a:rPr lang="en-US" sz="4000" b="1" dirty="0"/>
              <a:t>Drilling down</a:t>
            </a:r>
            <a:r>
              <a:rPr lang="en-US" sz="4000" dirty="0"/>
              <a:t> to the root cause</a:t>
            </a:r>
          </a:p>
          <a:p>
            <a:pPr marL="571500" indent="-571500">
              <a:buFont typeface="Arial" panose="020B0604020202020204" pitchFamily="34" charset="0"/>
              <a:buChar char="•"/>
            </a:pPr>
            <a:r>
              <a:rPr lang="en-US" sz="4000" dirty="0"/>
              <a:t>5 Whys and Fishbone Analysis</a:t>
            </a:r>
          </a:p>
          <a:p>
            <a:pPr marL="571500" indent="-571500">
              <a:buFont typeface="Arial" panose="020B0604020202020204" pitchFamily="34" charset="0"/>
              <a:buChar char="•"/>
            </a:pPr>
            <a:endParaRPr lang="en-US" sz="1000" dirty="0"/>
          </a:p>
          <a:p>
            <a:r>
              <a:rPr lang="en-US" sz="4000" b="1" dirty="0"/>
              <a:t>Developing</a:t>
            </a:r>
            <a:r>
              <a:rPr lang="en-US" sz="4000" dirty="0"/>
              <a:t> meaningful data</a:t>
            </a:r>
          </a:p>
          <a:p>
            <a:pPr marL="571500" indent="-571500">
              <a:buFont typeface="Arial" panose="020B0604020202020204" pitchFamily="34" charset="0"/>
              <a:buChar char="•"/>
            </a:pPr>
            <a:r>
              <a:rPr lang="en-US" sz="4000" dirty="0"/>
              <a:t>Performance Measures and Pareto Analysis </a:t>
            </a:r>
          </a:p>
        </p:txBody>
      </p:sp>
      <p:sp>
        <p:nvSpPr>
          <p:cNvPr id="14" name="Shape 56">
            <a:extLst>
              <a:ext uri="{FF2B5EF4-FFF2-40B4-BE49-F238E27FC236}">
                <a16:creationId xmlns:a16="http://schemas.microsoft.com/office/drawing/2014/main" id="{5FDC9D12-24E9-496E-87E4-60FE95507886}"/>
              </a:ext>
            </a:extLst>
          </p:cNvPr>
          <p:cNvSpPr txBox="1"/>
          <p:nvPr/>
        </p:nvSpPr>
        <p:spPr>
          <a:xfrm>
            <a:off x="-1" y="6502399"/>
            <a:ext cx="5965371" cy="365013"/>
          </a:xfrm>
          <a:prstGeom prst="rect">
            <a:avLst/>
          </a:prstGeom>
          <a:noFill/>
          <a:ln>
            <a:noFill/>
          </a:ln>
        </p:spPr>
        <p:txBody>
          <a:bodyPr lIns="91425" tIns="91425" rIns="91425" bIns="91425" anchor="t" anchorCtr="0">
            <a:noAutofit/>
          </a:bodyPr>
          <a:lstStyle/>
          <a:p>
            <a:pPr>
              <a:lnSpc>
                <a:spcPct val="115000"/>
              </a:lnSpc>
              <a:spcAft>
                <a:spcPts val="1600"/>
              </a:spcAft>
              <a:buClr>
                <a:schemeClr val="dk1"/>
              </a:buClr>
              <a:buSzPct val="122222"/>
            </a:pPr>
            <a:r>
              <a:rPr lang="en-US" sz="900" dirty="0"/>
              <a:t>Adapted from image by Thebiologyprimer - Own work, CC0, </a:t>
            </a:r>
            <a:r>
              <a:rPr lang="en-US" sz="900" dirty="0">
                <a:hlinkClick r:id="rId4"/>
              </a:rPr>
              <a:t>https://commons.wikimedia.org/w/index.php?curid=50625082</a:t>
            </a:r>
            <a:r>
              <a:rPr lang="en-US" sz="900" dirty="0"/>
              <a:t> </a:t>
            </a:r>
            <a:endParaRPr sz="900" dirty="0"/>
          </a:p>
        </p:txBody>
      </p:sp>
    </p:spTree>
    <p:extLst>
      <p:ext uri="{BB962C8B-B14F-4D97-AF65-F5344CB8AC3E}">
        <p14:creationId xmlns:p14="http://schemas.microsoft.com/office/powerpoint/2010/main" val="26456340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3299</TotalTime>
  <Words>4440</Words>
  <Application>Microsoft Office PowerPoint</Application>
  <PresentationFormat>On-screen Show (4:3)</PresentationFormat>
  <Paragraphs>301</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Calibri Light</vt:lpstr>
      <vt:lpstr>Wingdings</vt:lpstr>
      <vt:lpstr>Office Theme</vt:lpstr>
      <vt:lpstr>Actionable Data</vt:lpstr>
      <vt:lpstr>PowerPoint Presentation</vt:lpstr>
      <vt:lpstr>Objectives</vt:lpstr>
      <vt:lpstr>Unscientific Method</vt:lpstr>
      <vt:lpstr>Real Life Example</vt:lpstr>
      <vt:lpstr>Evaluation Results</vt:lpstr>
      <vt:lpstr>PowerPoint Presentation</vt:lpstr>
      <vt:lpstr>Do Over</vt:lpstr>
      <vt:lpstr>Toolkit</vt:lpstr>
      <vt:lpstr>PowerPoint Presentation</vt:lpstr>
      <vt:lpstr>PowerPoint Presentation</vt:lpstr>
      <vt:lpstr>PowerPoint Presentation</vt:lpstr>
      <vt:lpstr>5 Whys</vt:lpstr>
      <vt:lpstr>PowerPoint Presentation</vt:lpstr>
      <vt:lpstr>Fishbone/Concept Map</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Actionable Data</dc:title>
  <dc:creator>Linda, Helen</dc:creator>
  <cp:lastModifiedBy>Helen Linda</cp:lastModifiedBy>
  <cp:revision>197</cp:revision>
  <dcterms:created xsi:type="dcterms:W3CDTF">2018-04-30T15:37:46Z</dcterms:created>
  <dcterms:modified xsi:type="dcterms:W3CDTF">2018-05-18T00:49:49Z</dcterms:modified>
</cp:coreProperties>
</file>